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Nunito SemiBold"/>
      <p:regular r:id="rId31"/>
      <p:bold r:id="rId32"/>
      <p:italic r:id="rId33"/>
      <p:boldItalic r:id="rId34"/>
    </p:embeddedFont>
    <p:embeddedFont>
      <p:font typeface="Roboto"/>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Torsten Rueter"/>
  <p:cmAuthor clrIdx="1" id="1" initials="" lastIdx="5"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7CCA4A-E1DB-4CDD-A15A-79798332D2F4}">
  <a:tblStyle styleId="{517CCA4A-E1DB-4CDD-A15A-79798332D2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3.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SemiBold-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NunitoSemiBold-italic.fntdata"/><Relationship Id="rId10" Type="http://schemas.openxmlformats.org/officeDocument/2006/relationships/slide" Target="slides/slide3.xml"/><Relationship Id="rId32" Type="http://schemas.openxmlformats.org/officeDocument/2006/relationships/font" Target="fonts/NunitoSemiBold-bold.fntdata"/><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font" Target="fonts/NunitoSemiBold-boldItalic.fntdata"/><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Nunito-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5T09:17:08.206">
    <p:pos x="119" y="515"/>
    <p:text>Add lack of any field service force management tools (e.g. scheduling) as an example - as that was also top of mind for Ari</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09-17T12:28:55.440">
    <p:pos x="3184" y="1419"/>
    <p:text>@t.rueter@kokonetworks.com
_Assigned to Torsten Rueter_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09-18T06:12:15.229">
    <p:pos x="464" y="1895"/>
    <p:text>May not be quite the right wording but this is what I had in my notes.</p:text>
  </p:cm>
  <p:cm authorId="0" idx="2" dt="2020-09-17T15:02:36.630">
    <p:pos x="464" y="1895"/>
    <p:text>Makes sense to me. Just note that the first one is written like a desired end state while the second use case is written more like a problem statement or question. It would be nice to both follow the same approach IMO</p:text>
  </p:cm>
  <p:cm authorId="1" idx="3" dt="2020-09-18T06:12:05.018">
    <p:pos x="464" y="1895"/>
    <p:text>Yeah we should re-clarify the problem statement before getting into detailed scoping.</p:text>
  </p:cm>
  <p:cm authorId="1" idx="4" dt="2020-09-18T06:12:15.229">
    <p:pos x="464" y="1895"/>
    <p:text>So we are all on same page.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9-18T06:09:56.052">
    <p:pos x="3080" y="2220"/>
    <p:text>@a.morton@kokonetworks.com Comparing the diagram on the previous page on this one, i think this box highlights an interesting question - whether we can and want to track a cooker owner (which may be separate from buyer, fuel user, and cooker user) OR if in fact the cooker user should be the owner. I am not sure ari talked about that</p:text>
  </p:cm>
  <p:cm authorId="1" idx="5" dt="2020-09-18T06:09:56.052">
    <p:pos x="3080" y="2220"/>
    <p:text>It's been an off on concern for a while partly because of the impact on warranty. If you gift a cooker does the recipient get the warranty? Definitely requires further discussion.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8e31e1ae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98e31e1a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58621ce4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58621ce4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8e1251d1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8e1251d1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58621ce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58621ce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815d3fa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9815d3fa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8a572c6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98a572c6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9815d3fa0a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9815d3fa0a_0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9815d3fa0a_0_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8a572c6b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8a572c6b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9815d3fa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9815d3fa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815d3fa0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815d3fa0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8e1251d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8e1251d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9815d3fa0a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9815d3fa0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815d3fa0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815d3fa0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de376d1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de376d1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de376d1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de376d1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58621ce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58621ce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8621ce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58621ce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8e1251c0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8e1251c0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8e1251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8e1251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e1251d1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e1251d1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58621ce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58621ce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8e1251d1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98e1251d1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2" name="Google Shape;12;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300"/>
              <a:buNone/>
              <a:defRPr sz="2300"/>
            </a:lvl1pPr>
            <a:lvl2pPr lvl="1" algn="l">
              <a:lnSpc>
                <a:spcPct val="90000"/>
              </a:lnSpc>
              <a:spcBef>
                <a:spcPts val="0"/>
              </a:spcBef>
              <a:spcAft>
                <a:spcPts val="0"/>
              </a:spcAft>
              <a:buSzPts val="2300"/>
              <a:buNone/>
              <a:defRPr sz="2300"/>
            </a:lvl2pPr>
            <a:lvl3pPr lvl="2" algn="l">
              <a:lnSpc>
                <a:spcPct val="90000"/>
              </a:lnSpc>
              <a:spcBef>
                <a:spcPts val="0"/>
              </a:spcBef>
              <a:spcAft>
                <a:spcPts val="0"/>
              </a:spcAft>
              <a:buSzPts val="2300"/>
              <a:buNone/>
              <a:defRPr sz="2300"/>
            </a:lvl3pPr>
            <a:lvl4pPr lvl="3" algn="l">
              <a:lnSpc>
                <a:spcPct val="90000"/>
              </a:lnSpc>
              <a:spcBef>
                <a:spcPts val="0"/>
              </a:spcBef>
              <a:spcAft>
                <a:spcPts val="0"/>
              </a:spcAft>
              <a:buSzPts val="2300"/>
              <a:buNone/>
              <a:defRPr sz="2300"/>
            </a:lvl4pPr>
            <a:lvl5pPr lvl="4" algn="l">
              <a:lnSpc>
                <a:spcPct val="90000"/>
              </a:lnSpc>
              <a:spcBef>
                <a:spcPts val="0"/>
              </a:spcBef>
              <a:spcAft>
                <a:spcPts val="0"/>
              </a:spcAft>
              <a:buSzPts val="2300"/>
              <a:buNone/>
              <a:defRPr sz="2300"/>
            </a:lvl5pPr>
            <a:lvl6pPr lvl="5" algn="l">
              <a:lnSpc>
                <a:spcPct val="90000"/>
              </a:lnSpc>
              <a:spcBef>
                <a:spcPts val="0"/>
              </a:spcBef>
              <a:spcAft>
                <a:spcPts val="0"/>
              </a:spcAft>
              <a:buSzPts val="2300"/>
              <a:buNone/>
              <a:defRPr sz="2300"/>
            </a:lvl6pPr>
            <a:lvl7pPr lvl="6" algn="l">
              <a:lnSpc>
                <a:spcPct val="90000"/>
              </a:lnSpc>
              <a:spcBef>
                <a:spcPts val="0"/>
              </a:spcBef>
              <a:spcAft>
                <a:spcPts val="0"/>
              </a:spcAft>
              <a:buSzPts val="2300"/>
              <a:buNone/>
              <a:defRPr sz="2300"/>
            </a:lvl7pPr>
            <a:lvl8pPr lvl="7" algn="l">
              <a:lnSpc>
                <a:spcPct val="90000"/>
              </a:lnSpc>
              <a:spcBef>
                <a:spcPts val="0"/>
              </a:spcBef>
              <a:spcAft>
                <a:spcPts val="0"/>
              </a:spcAft>
              <a:buSzPts val="2300"/>
              <a:buNone/>
              <a:defRPr sz="2300"/>
            </a:lvl8pPr>
            <a:lvl9pPr lvl="8" algn="l">
              <a:lnSpc>
                <a:spcPct val="90000"/>
              </a:lnSpc>
              <a:spcBef>
                <a:spcPts val="0"/>
              </a:spcBef>
              <a:spcAft>
                <a:spcPts val="0"/>
              </a:spcAft>
              <a:buSzPts val="2300"/>
              <a:buNone/>
              <a:defRPr sz="2300"/>
            </a:lvl9pPr>
          </a:lstStyle>
          <a:p/>
        </p:txBody>
      </p:sp>
      <p:pic>
        <p:nvPicPr>
          <p:cNvPr id="13" name="Google Shape;13;p2"/>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4" name="Google Shape;14;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800"/>
              <a:buNone/>
              <a:defRPr sz="1800"/>
            </a:lvl4pPr>
            <a:lvl5pPr lvl="4" algn="ctr">
              <a:lnSpc>
                <a:spcPct val="90000"/>
              </a:lnSpc>
              <a:spcBef>
                <a:spcPts val="400"/>
              </a:spcBef>
              <a:spcAft>
                <a:spcPts val="0"/>
              </a:spcAft>
              <a:buClr>
                <a:schemeClr val="dk1"/>
              </a:buClr>
              <a:buSzPts val="1800"/>
              <a:buNone/>
              <a:defRPr sz="1800"/>
            </a:lvl5pPr>
            <a:lvl6pPr lvl="5" algn="ctr">
              <a:lnSpc>
                <a:spcPct val="90000"/>
              </a:lnSpc>
              <a:spcBef>
                <a:spcPts val="400"/>
              </a:spcBef>
              <a:spcAft>
                <a:spcPts val="0"/>
              </a:spcAft>
              <a:buClr>
                <a:schemeClr val="dk1"/>
              </a:buClr>
              <a:buSzPts val="1800"/>
              <a:buNone/>
              <a:defRPr sz="1800"/>
            </a:lvl6pPr>
            <a:lvl7pPr lvl="6" algn="ctr">
              <a:lnSpc>
                <a:spcPct val="90000"/>
              </a:lnSpc>
              <a:spcBef>
                <a:spcPts val="400"/>
              </a:spcBef>
              <a:spcAft>
                <a:spcPts val="0"/>
              </a:spcAft>
              <a:buClr>
                <a:schemeClr val="dk1"/>
              </a:buClr>
              <a:buSzPts val="1800"/>
              <a:buNone/>
              <a:defRPr sz="1800"/>
            </a:lvl7pPr>
            <a:lvl8pPr lvl="7" algn="ctr">
              <a:lnSpc>
                <a:spcPct val="90000"/>
              </a:lnSpc>
              <a:spcBef>
                <a:spcPts val="400"/>
              </a:spcBef>
              <a:spcAft>
                <a:spcPts val="0"/>
              </a:spcAft>
              <a:buClr>
                <a:schemeClr val="dk1"/>
              </a:buClr>
              <a:buSzPts val="1800"/>
              <a:buNone/>
              <a:defRPr sz="1800"/>
            </a:lvl8pPr>
            <a:lvl9pPr lvl="8" algn="ctr">
              <a:lnSpc>
                <a:spcPct val="90000"/>
              </a:lnSpc>
              <a:spcBef>
                <a:spcPts val="400"/>
              </a:spcBef>
              <a:spcAft>
                <a:spcPts val="0"/>
              </a:spcAft>
              <a:buClr>
                <a:schemeClr val="dk1"/>
              </a:buClr>
              <a:buSzPts val="1800"/>
              <a:buNone/>
              <a:defRPr sz="1800"/>
            </a:lvl9pPr>
          </a:lstStyle>
          <a:p/>
        </p:txBody>
      </p:sp>
      <p:grpSp>
        <p:nvGrpSpPr>
          <p:cNvPr id="15" name="Google Shape;15;p2"/>
          <p:cNvGrpSpPr/>
          <p:nvPr/>
        </p:nvGrpSpPr>
        <p:grpSpPr>
          <a:xfrm>
            <a:off x="0" y="-334"/>
            <a:ext cx="6070775" cy="5150357"/>
            <a:chOff x="0" y="-446"/>
            <a:chExt cx="8094367" cy="6867143"/>
          </a:xfrm>
        </p:grpSpPr>
        <p:pic>
          <p:nvPicPr>
            <p:cNvPr descr="Image" id="16" name="Google Shape;16;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17" name="Google Shape;17;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8" name="Google Shape;18;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9" name="Google Shape;19;p2"/>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88" name="Google Shape;88;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9" name="Google Shape;89;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0" name="Google Shape;90;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1" name="Google Shape;91;p1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2" name="Google Shape;92;p1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3" name="Google Shape;93;p1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96" name="Google Shape;96;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7" name="Google Shape;97;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0" name="Google Shape;100;p1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1" name="Google Shape;101;p1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04" name="Google Shape;104;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5" name="Google Shape;105;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6" name="Google Shape;106;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7" name="Google Shape;107;p1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8" name="Google Shape;108;p1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9" name="Google Shape;109;p1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12" name="Google Shape;112;p14"/>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13" name="Google Shape;113;p14"/>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14" name="Google Shape;114;p14"/>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4"/>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16" name="Google Shape;116;p14"/>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17" name="Google Shape;117;p14"/>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18" name="Google Shape;118;p14"/>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9" name="Google Shape;119;p14"/>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
        <p:nvSpPr>
          <p:cNvPr id="120" name="Google Shape;120;p14"/>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21" name="Google Shape;121;p14"/>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22" name="Google Shape;122;p14"/>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6" name="Google Shape;126;p15"/>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7" name="Google Shape;127;p15"/>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28" name="Google Shape;128;p15"/>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29" name="Google Shape;129;p15"/>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0" name="Google Shape;130;p15"/>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31" name="Google Shape;131;p15"/>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2" name="Google Shape;132;p15"/>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3" name="Google Shape;133;p15"/>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4" name="Shape 134"/>
        <p:cNvGrpSpPr/>
        <p:nvPr/>
      </p:nvGrpSpPr>
      <p:grpSpPr>
        <a:xfrm>
          <a:off x="0" y="0"/>
          <a:ext cx="0" cy="0"/>
          <a:chOff x="0" y="0"/>
          <a:chExt cx="0" cy="0"/>
        </a:xfrm>
      </p:grpSpPr>
      <p:pic>
        <p:nvPicPr>
          <p:cNvPr descr="Image" id="135" name="Google Shape;135;p16"/>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36" name="Google Shape;136;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37" name="Google Shape;137;p16"/>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8" name="Google Shape;138;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42" name="Google Shape;142;p17"/>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43" name="Google Shape;143;p1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44" name="Google Shape;144;p1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45" name="Google Shape;145;p1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6" name="Google Shape;146;p1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47" name="Google Shape;147;p17"/>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51" name="Google Shape;151;p1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52" name="Google Shape;152;p1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153" name="Google Shape;153;p18"/>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sp>
        <p:nvSpPr>
          <p:cNvPr id="154" name="Google Shape;154;p18"/>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a:t>
            </a:r>
            <a:r>
              <a:rPr lang="en" sz="800">
                <a:solidFill>
                  <a:schemeClr val="dk1"/>
                </a:solidFill>
                <a:latin typeface="Nunito"/>
                <a:ea typeface="Nunito"/>
                <a:cs typeface="Nunito"/>
                <a:sym typeface="Nunito"/>
              </a:rPr>
              <a:t>20</a:t>
            </a:r>
            <a:r>
              <a:rPr b="0" lang="en" sz="800">
                <a:solidFill>
                  <a:schemeClr val="dk1"/>
                </a:solidFill>
                <a:latin typeface="Nunito"/>
                <a:ea typeface="Nunito"/>
                <a:cs typeface="Nunito"/>
                <a:sym typeface="Nunito"/>
              </a:rPr>
              <a:t> KOKO Networks Limited – Proprietary &amp; Confidential </a:t>
            </a:r>
            <a:endParaRPr sz="1100"/>
          </a:p>
        </p:txBody>
      </p:sp>
      <p:cxnSp>
        <p:nvCxnSpPr>
          <p:cNvPr id="155" name="Google Shape;155;p1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56" name="Google Shape;156;p1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1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60" name="Google Shape;160;p19"/>
          <p:cNvSpPr txBox="1"/>
          <p:nvPr>
            <p:ph idx="12" type="sldNum"/>
          </p:nvPr>
        </p:nvSpPr>
        <p:spPr>
          <a:xfrm>
            <a:off x="8472458" y="4663217"/>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3" name="Google Shape;163;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64" name="Google Shape;164;p20"/>
          <p:cNvSpPr txBox="1"/>
          <p:nvPr>
            <p:ph idx="12" type="sldNum"/>
          </p:nvPr>
        </p:nvSpPr>
        <p:spPr>
          <a:xfrm>
            <a:off x="8472458" y="4663217"/>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 name="Google Shape;22;p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23" name="Google Shape;23;p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4" name="Google Shape;24;p3"/>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25" name="Google Shape;25;p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26" name="Google Shape;26;p3"/>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27" name="Google Shape;27;p3"/>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a:spcBef>
                <a:spcPts val="800"/>
              </a:spcBef>
              <a:spcAft>
                <a:spcPts val="0"/>
              </a:spcAft>
              <a:buNone/>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8" name="Shape 28"/>
        <p:cNvGrpSpPr/>
        <p:nvPr/>
      </p:nvGrpSpPr>
      <p:grpSpPr>
        <a:xfrm>
          <a:off x="0" y="0"/>
          <a:ext cx="0" cy="0"/>
          <a:chOff x="0" y="0"/>
          <a:chExt cx="0" cy="0"/>
        </a:xfrm>
      </p:grpSpPr>
      <p:pic>
        <p:nvPicPr>
          <p:cNvPr descr="Image" id="29" name="Google Shape;29;p4"/>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31" name="Google Shape;31;p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32" name="Google Shape;32;p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33" name="Google Shape;33;p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4" name="Google Shape;34;p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35" name="Google Shape;35;p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36" name="Google Shape;36;p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37" name="Google Shape;37;p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algn="ctr">
              <a:buNone/>
              <a:defRPr b="1" sz="1100">
                <a:solidFill>
                  <a:srgbClr val="FFFFFF"/>
                </a:solidFill>
                <a:latin typeface="Nunito"/>
                <a:ea typeface="Nunito"/>
                <a:cs typeface="Nunito"/>
                <a:sym typeface="Nunito"/>
              </a:defRPr>
            </a:lvl1pPr>
            <a:lvl2pPr lvl="1" algn="ctr">
              <a:buNone/>
              <a:defRPr b="1" sz="1100">
                <a:solidFill>
                  <a:srgbClr val="FFFFFF"/>
                </a:solidFill>
                <a:latin typeface="Nunito"/>
                <a:ea typeface="Nunito"/>
                <a:cs typeface="Nunito"/>
                <a:sym typeface="Nunito"/>
              </a:defRPr>
            </a:lvl2pPr>
            <a:lvl3pPr lvl="2" algn="ctr">
              <a:buNone/>
              <a:defRPr b="1" sz="1100">
                <a:solidFill>
                  <a:srgbClr val="FFFFFF"/>
                </a:solidFill>
                <a:latin typeface="Nunito"/>
                <a:ea typeface="Nunito"/>
                <a:cs typeface="Nunito"/>
                <a:sym typeface="Nunito"/>
              </a:defRPr>
            </a:lvl3pPr>
            <a:lvl4pPr lvl="3" algn="ctr">
              <a:buNone/>
              <a:defRPr b="1" sz="1100">
                <a:solidFill>
                  <a:srgbClr val="FFFFFF"/>
                </a:solidFill>
                <a:latin typeface="Nunito"/>
                <a:ea typeface="Nunito"/>
                <a:cs typeface="Nunito"/>
                <a:sym typeface="Nunito"/>
              </a:defRPr>
            </a:lvl4pPr>
            <a:lvl5pPr lvl="4" algn="ctr">
              <a:buNone/>
              <a:defRPr b="1" sz="1100">
                <a:solidFill>
                  <a:srgbClr val="FFFFFF"/>
                </a:solidFill>
                <a:latin typeface="Nunito"/>
                <a:ea typeface="Nunito"/>
                <a:cs typeface="Nunito"/>
                <a:sym typeface="Nunito"/>
              </a:defRPr>
            </a:lvl5pPr>
            <a:lvl6pPr lvl="5" algn="ctr">
              <a:buNone/>
              <a:defRPr b="1" sz="1100">
                <a:solidFill>
                  <a:srgbClr val="FFFFFF"/>
                </a:solidFill>
                <a:latin typeface="Nunito"/>
                <a:ea typeface="Nunito"/>
                <a:cs typeface="Nunito"/>
                <a:sym typeface="Nunito"/>
              </a:defRPr>
            </a:lvl6pPr>
            <a:lvl7pPr lvl="6" algn="ctr">
              <a:buNone/>
              <a:defRPr b="1" sz="1100">
                <a:solidFill>
                  <a:srgbClr val="FFFFFF"/>
                </a:solidFill>
                <a:latin typeface="Nunito"/>
                <a:ea typeface="Nunito"/>
                <a:cs typeface="Nunito"/>
                <a:sym typeface="Nunito"/>
              </a:defRPr>
            </a:lvl7pPr>
            <a:lvl8pPr lvl="7" algn="ctr">
              <a:buNone/>
              <a:defRPr b="1" sz="1100">
                <a:solidFill>
                  <a:srgbClr val="FFFFFF"/>
                </a:solidFill>
                <a:latin typeface="Nunito"/>
                <a:ea typeface="Nunito"/>
                <a:cs typeface="Nunito"/>
                <a:sym typeface="Nunito"/>
              </a:defRPr>
            </a:lvl8pPr>
            <a:lvl9pPr lvl="8"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40" name="Google Shape;40;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1" name="Google Shape;41;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2" name="Google Shape;42;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3" name="Google Shape;43;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800"/>
              <a:buFont typeface="Nunito"/>
              <a:buNone/>
              <a:defRPr b="1" sz="1800">
                <a:latin typeface="Nunito"/>
                <a:ea typeface="Nunito"/>
                <a:cs typeface="Nunito"/>
                <a:sym typeface="Nunito"/>
              </a:defRPr>
            </a:lvl1pPr>
            <a:lvl2pPr lvl="1" algn="l">
              <a:lnSpc>
                <a:spcPct val="90000"/>
              </a:lnSpc>
              <a:spcBef>
                <a:spcPts val="0"/>
              </a:spcBef>
              <a:spcAft>
                <a:spcPts val="0"/>
              </a:spcAft>
              <a:buSzPts val="1800"/>
              <a:buFont typeface="Nunito"/>
              <a:buNone/>
              <a:defRPr b="1" sz="1800">
                <a:latin typeface="Nunito"/>
                <a:ea typeface="Nunito"/>
                <a:cs typeface="Nunito"/>
                <a:sym typeface="Nunito"/>
              </a:defRPr>
            </a:lvl2pPr>
            <a:lvl3pPr lvl="2" algn="l">
              <a:lnSpc>
                <a:spcPct val="90000"/>
              </a:lnSpc>
              <a:spcBef>
                <a:spcPts val="0"/>
              </a:spcBef>
              <a:spcAft>
                <a:spcPts val="0"/>
              </a:spcAft>
              <a:buSzPts val="1800"/>
              <a:buFont typeface="Nunito"/>
              <a:buNone/>
              <a:defRPr b="1" sz="1800">
                <a:latin typeface="Nunito"/>
                <a:ea typeface="Nunito"/>
                <a:cs typeface="Nunito"/>
                <a:sym typeface="Nunito"/>
              </a:defRPr>
            </a:lvl3pPr>
            <a:lvl4pPr lvl="3" algn="l">
              <a:lnSpc>
                <a:spcPct val="90000"/>
              </a:lnSpc>
              <a:spcBef>
                <a:spcPts val="0"/>
              </a:spcBef>
              <a:spcAft>
                <a:spcPts val="0"/>
              </a:spcAft>
              <a:buSzPts val="1800"/>
              <a:buFont typeface="Nunito"/>
              <a:buNone/>
              <a:defRPr b="1" sz="1800">
                <a:latin typeface="Nunito"/>
                <a:ea typeface="Nunito"/>
                <a:cs typeface="Nunito"/>
                <a:sym typeface="Nunito"/>
              </a:defRPr>
            </a:lvl4pPr>
            <a:lvl5pPr lvl="4" algn="l">
              <a:lnSpc>
                <a:spcPct val="90000"/>
              </a:lnSpc>
              <a:spcBef>
                <a:spcPts val="0"/>
              </a:spcBef>
              <a:spcAft>
                <a:spcPts val="0"/>
              </a:spcAft>
              <a:buSzPts val="1800"/>
              <a:buFont typeface="Nunito"/>
              <a:buNone/>
              <a:defRPr b="1" sz="1800">
                <a:latin typeface="Nunito"/>
                <a:ea typeface="Nunito"/>
                <a:cs typeface="Nunito"/>
                <a:sym typeface="Nunito"/>
              </a:defRPr>
            </a:lvl5pPr>
            <a:lvl6pPr lvl="5" algn="l">
              <a:lnSpc>
                <a:spcPct val="90000"/>
              </a:lnSpc>
              <a:spcBef>
                <a:spcPts val="0"/>
              </a:spcBef>
              <a:spcAft>
                <a:spcPts val="0"/>
              </a:spcAft>
              <a:buSzPts val="1800"/>
              <a:buFont typeface="Nunito"/>
              <a:buNone/>
              <a:defRPr b="1" sz="1800">
                <a:latin typeface="Nunito"/>
                <a:ea typeface="Nunito"/>
                <a:cs typeface="Nunito"/>
                <a:sym typeface="Nunito"/>
              </a:defRPr>
            </a:lvl6pPr>
            <a:lvl7pPr lvl="6" algn="l">
              <a:lnSpc>
                <a:spcPct val="90000"/>
              </a:lnSpc>
              <a:spcBef>
                <a:spcPts val="0"/>
              </a:spcBef>
              <a:spcAft>
                <a:spcPts val="0"/>
              </a:spcAft>
              <a:buSzPts val="1800"/>
              <a:buFont typeface="Nunito"/>
              <a:buNone/>
              <a:defRPr b="1" sz="1800">
                <a:latin typeface="Nunito"/>
                <a:ea typeface="Nunito"/>
                <a:cs typeface="Nunito"/>
                <a:sym typeface="Nunito"/>
              </a:defRPr>
            </a:lvl7pPr>
            <a:lvl8pPr lvl="7" algn="l">
              <a:lnSpc>
                <a:spcPct val="90000"/>
              </a:lnSpc>
              <a:spcBef>
                <a:spcPts val="0"/>
              </a:spcBef>
              <a:spcAft>
                <a:spcPts val="0"/>
              </a:spcAft>
              <a:buSzPts val="1800"/>
              <a:buFont typeface="Nunito"/>
              <a:buNone/>
              <a:defRPr b="1" sz="1800">
                <a:latin typeface="Nunito"/>
                <a:ea typeface="Nunito"/>
                <a:cs typeface="Nunito"/>
                <a:sym typeface="Nunito"/>
              </a:defRPr>
            </a:lvl8pPr>
            <a:lvl9pPr lvl="8"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44" name="Google Shape;44;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400"/>
              <a:buNone/>
              <a:defRPr sz="14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400"/>
              <a:buNone/>
              <a:defRPr/>
            </a:lvl4pPr>
            <a:lvl5pPr lvl="4" algn="ctr">
              <a:lnSpc>
                <a:spcPct val="90000"/>
              </a:lnSpc>
              <a:spcBef>
                <a:spcPts val="400"/>
              </a:spcBef>
              <a:spcAft>
                <a:spcPts val="0"/>
              </a:spcAft>
              <a:buClr>
                <a:schemeClr val="dk1"/>
              </a:buClr>
              <a:buSzPts val="14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p:txBody>
      </p:sp>
      <p:sp>
        <p:nvSpPr>
          <p:cNvPr id="45" name="Google Shape;45;p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9" name="Google Shape;49;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0" name="Google Shape;50;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1" name="Google Shape;51;p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52" name="Google Shape;52;p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53" name="Google Shape;53;p6"/>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56" name="Google Shape;56;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7" name="Google Shape;57;p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8" name="Google Shape;58;p7"/>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9" name="Google Shape;59;p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0" name="Google Shape;60;p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1" name="Google Shape;61;p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64" name="Google Shape;64;p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5" name="Google Shape;65;p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66" name="Google Shape;66;p8"/>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7" name="Google Shape;67;p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8" name="Google Shape;68;p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9" name="Google Shape;69;p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72" name="Google Shape;72;p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3" name="Google Shape;73;p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4" name="Google Shape;74;p9"/>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75" name="Google Shape;75;p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76" name="Google Shape;76;p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77" name="Google Shape;77;p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80" name="Google Shape;80;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1" name="Google Shape;81;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2" name="Google Shape;82;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3" name="Google Shape;83;p1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4" name="Google Shape;84;p1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85" name="Google Shape;85;p1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algn="r">
              <a:buNone/>
              <a:defRPr sz="1000">
                <a:solidFill>
                  <a:schemeClr val="dk1"/>
                </a:solidFill>
                <a:latin typeface="Nunito SemiBold"/>
                <a:ea typeface="Nunito SemiBold"/>
                <a:cs typeface="Nunito SemiBold"/>
                <a:sym typeface="Nunito SemiBold"/>
              </a:defRPr>
            </a:lvl1pPr>
            <a:lvl2pPr lvl="1" algn="r">
              <a:buNone/>
              <a:defRPr sz="1000">
                <a:solidFill>
                  <a:schemeClr val="dk1"/>
                </a:solidFill>
                <a:latin typeface="Nunito SemiBold"/>
                <a:ea typeface="Nunito SemiBold"/>
                <a:cs typeface="Nunito SemiBold"/>
                <a:sym typeface="Nunito SemiBold"/>
              </a:defRPr>
            </a:lvl2pPr>
            <a:lvl3pPr lvl="2" algn="r">
              <a:buNone/>
              <a:defRPr sz="1000">
                <a:solidFill>
                  <a:schemeClr val="dk1"/>
                </a:solidFill>
                <a:latin typeface="Nunito SemiBold"/>
                <a:ea typeface="Nunito SemiBold"/>
                <a:cs typeface="Nunito SemiBold"/>
                <a:sym typeface="Nunito SemiBold"/>
              </a:defRPr>
            </a:lvl3pPr>
            <a:lvl4pPr lvl="3" algn="r">
              <a:buNone/>
              <a:defRPr sz="1000">
                <a:solidFill>
                  <a:schemeClr val="dk1"/>
                </a:solidFill>
                <a:latin typeface="Nunito SemiBold"/>
                <a:ea typeface="Nunito SemiBold"/>
                <a:cs typeface="Nunito SemiBold"/>
                <a:sym typeface="Nunito SemiBold"/>
              </a:defRPr>
            </a:lvl4pPr>
            <a:lvl5pPr lvl="4" algn="r">
              <a:buNone/>
              <a:defRPr sz="1000">
                <a:solidFill>
                  <a:schemeClr val="dk1"/>
                </a:solidFill>
                <a:latin typeface="Nunito SemiBold"/>
                <a:ea typeface="Nunito SemiBold"/>
                <a:cs typeface="Nunito SemiBold"/>
                <a:sym typeface="Nunito SemiBold"/>
              </a:defRPr>
            </a:lvl5pPr>
            <a:lvl6pPr lvl="5" algn="r">
              <a:buNone/>
              <a:defRPr sz="1000">
                <a:solidFill>
                  <a:schemeClr val="dk1"/>
                </a:solidFill>
                <a:latin typeface="Nunito SemiBold"/>
                <a:ea typeface="Nunito SemiBold"/>
                <a:cs typeface="Nunito SemiBold"/>
                <a:sym typeface="Nunito SemiBold"/>
              </a:defRPr>
            </a:lvl6pPr>
            <a:lvl7pPr lvl="6" algn="r">
              <a:buNone/>
              <a:defRPr sz="1000">
                <a:solidFill>
                  <a:schemeClr val="dk1"/>
                </a:solidFill>
                <a:latin typeface="Nunito SemiBold"/>
                <a:ea typeface="Nunito SemiBold"/>
                <a:cs typeface="Nunito SemiBold"/>
                <a:sym typeface="Nunito SemiBold"/>
              </a:defRPr>
            </a:lvl7pPr>
            <a:lvl8pPr lvl="7" algn="r">
              <a:buNone/>
              <a:defRPr sz="1000">
                <a:solidFill>
                  <a:schemeClr val="dk1"/>
                </a:solidFill>
                <a:latin typeface="Nunito SemiBold"/>
                <a:ea typeface="Nunito SemiBold"/>
                <a:cs typeface="Nunito SemiBold"/>
                <a:sym typeface="Nunito SemiBold"/>
              </a:defRPr>
            </a:lvl8pPr>
            <a:lvl9pPr lvl="8"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spreadsheets/d/1RDMcBchuEm_kPrhCQDTeEoczuX0mR3LEts0g9J4WEpw/edit#gid=100309315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document/d/1AQ6VSiigt8yUaz7vf86tSZo8akS2hUApO7FomUJWtqs/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23.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spreadsheets/d/1RDMcBchuEm_kPrhCQDTeEoczuX0mR3LEts0g9J4WEpw/edit#gid=100309315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hyperlink" Target="https://docs.google.com/document/d/1PEbLkMUrvwXbUiVzcZzTXAc79AvF4R3uON8_HctjtZk/edit?ts=5f58a3b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spreadsheets/d/1rTUWTnc5X1vGIoE1KckbbY_I70vqgRMKykZ2aARBVl8/edit?pli=1#gid=449158445" TargetMode="External"/><Relationship Id="rId4" Type="http://schemas.openxmlformats.org/officeDocument/2006/relationships/hyperlink" Target="https://docs.google.com/spreadsheets/d/1rTUWTnc5X1vGIoE1KckbbY_I70vqgRMKykZ2aARBVl8/edit?pli=1#gid=173253041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d/1RDMcBchuEm_kPrhCQDTeEoczuX0mR3LEts0g9J4WEpw/edit#gid=100309315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title"/>
          </p:nvPr>
        </p:nvSpPr>
        <p:spPr>
          <a:xfrm>
            <a:off x="4693444" y="2053615"/>
            <a:ext cx="40272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UVC</a:t>
            </a:r>
            <a:endParaRPr/>
          </a:p>
        </p:txBody>
      </p:sp>
      <p:sp>
        <p:nvSpPr>
          <p:cNvPr id="170" name="Google Shape;170;p21"/>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Approach &amp; Early Scope Concepts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nvSpPr>
        <p:spPr>
          <a:xfrm>
            <a:off x="5441344" y="1486266"/>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Can be a</a:t>
            </a:r>
            <a:endParaRPr b="1" i="1" sz="900">
              <a:solidFill>
                <a:srgbClr val="65D9F8"/>
              </a:solidFill>
              <a:latin typeface="Nunito"/>
              <a:ea typeface="Nunito"/>
              <a:cs typeface="Nunito"/>
              <a:sym typeface="Nunito"/>
            </a:endParaRPr>
          </a:p>
        </p:txBody>
      </p:sp>
      <p:sp>
        <p:nvSpPr>
          <p:cNvPr id="280" name="Google Shape;280;p30"/>
          <p:cNvSpPr txBox="1"/>
          <p:nvPr>
            <p:ph idx="12" type="sldNum"/>
          </p:nvPr>
        </p:nvSpPr>
        <p:spPr>
          <a:xfrm>
            <a:off x="6599968" y="3608087"/>
            <a:ext cx="258000" cy="249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81" name="Google Shape;281;p30"/>
          <p:cNvSpPr/>
          <p:nvPr/>
        </p:nvSpPr>
        <p:spPr>
          <a:xfrm>
            <a:off x="1400069" y="149171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user</a:t>
            </a:r>
            <a:endParaRPr b="1" sz="1100">
              <a:solidFill>
                <a:srgbClr val="FFFFFF"/>
              </a:solidFill>
              <a:latin typeface="Nunito"/>
              <a:ea typeface="Nunito"/>
              <a:cs typeface="Nunito"/>
              <a:sym typeface="Nunito"/>
            </a:endParaRPr>
          </a:p>
        </p:txBody>
      </p:sp>
      <p:sp>
        <p:nvSpPr>
          <p:cNvPr id="282" name="Google Shape;282;p30"/>
          <p:cNvSpPr/>
          <p:nvPr/>
        </p:nvSpPr>
        <p:spPr>
          <a:xfrm>
            <a:off x="3894928" y="1227394"/>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buyer</a:t>
            </a:r>
            <a:endParaRPr b="1" sz="1100">
              <a:solidFill>
                <a:srgbClr val="FFFFFF"/>
              </a:solidFill>
              <a:latin typeface="Nunito"/>
              <a:ea typeface="Nunito"/>
              <a:cs typeface="Nunito"/>
              <a:sym typeface="Nunito"/>
            </a:endParaRPr>
          </a:p>
        </p:txBody>
      </p:sp>
      <p:sp>
        <p:nvSpPr>
          <p:cNvPr id="283" name="Google Shape;283;p30"/>
          <p:cNvSpPr/>
          <p:nvPr/>
        </p:nvSpPr>
        <p:spPr>
          <a:xfrm>
            <a:off x="1419788" y="355496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Fuel buyer</a:t>
            </a:r>
            <a:endParaRPr b="1" sz="1100">
              <a:solidFill>
                <a:srgbClr val="FFFFFF"/>
              </a:solidFill>
              <a:latin typeface="Nunito"/>
              <a:ea typeface="Nunito"/>
              <a:cs typeface="Nunito"/>
              <a:sym typeface="Nunito"/>
            </a:endParaRPr>
          </a:p>
        </p:txBody>
      </p:sp>
      <p:sp>
        <p:nvSpPr>
          <p:cNvPr id="284" name="Google Shape;284;p30"/>
          <p:cNvSpPr/>
          <p:nvPr/>
        </p:nvSpPr>
        <p:spPr>
          <a:xfrm>
            <a:off x="6447771" y="3525788"/>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gifted</a:t>
            </a:r>
            <a:endParaRPr b="1" sz="1100">
              <a:solidFill>
                <a:srgbClr val="FFFFFF"/>
              </a:solidFill>
              <a:latin typeface="Nunito"/>
              <a:ea typeface="Nunito"/>
              <a:cs typeface="Nunito"/>
              <a:sym typeface="Nunito"/>
            </a:endParaRPr>
          </a:p>
        </p:txBody>
      </p:sp>
      <p:sp>
        <p:nvSpPr>
          <p:cNvPr id="285" name="Google Shape;285;p30"/>
          <p:cNvSpPr/>
          <p:nvPr/>
        </p:nvSpPr>
        <p:spPr>
          <a:xfrm>
            <a:off x="6460871" y="122620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gifter</a:t>
            </a:r>
            <a:endParaRPr b="1" sz="1100">
              <a:solidFill>
                <a:srgbClr val="FFFFFF"/>
              </a:solidFill>
              <a:latin typeface="Nunito"/>
              <a:ea typeface="Nunito"/>
              <a:cs typeface="Nunito"/>
              <a:sym typeface="Nunito"/>
            </a:endParaRPr>
          </a:p>
        </p:txBody>
      </p:sp>
      <p:sp>
        <p:nvSpPr>
          <p:cNvPr id="286" name="Google Shape;286;p30"/>
          <p:cNvSpPr/>
          <p:nvPr/>
        </p:nvSpPr>
        <p:spPr>
          <a:xfrm>
            <a:off x="3894025" y="2421019"/>
            <a:ext cx="1232400" cy="531000"/>
          </a:xfrm>
          <a:prstGeom prst="rect">
            <a:avLst/>
          </a:prstGeom>
          <a:noFill/>
          <a:ln cap="flat" cmpd="sng" w="19050">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65D9F8"/>
                </a:solidFill>
                <a:latin typeface="Nunito"/>
                <a:ea typeface="Nunito"/>
                <a:cs typeface="Nunito"/>
                <a:sym typeface="Nunito"/>
              </a:rPr>
              <a:t>Cooker</a:t>
            </a:r>
            <a:endParaRPr b="1" sz="1100">
              <a:solidFill>
                <a:srgbClr val="65D9F8"/>
              </a:solidFill>
              <a:latin typeface="Nunito"/>
              <a:ea typeface="Nunito"/>
              <a:cs typeface="Nunito"/>
              <a:sym typeface="Nunito"/>
            </a:endParaRPr>
          </a:p>
        </p:txBody>
      </p:sp>
      <p:cxnSp>
        <p:nvCxnSpPr>
          <p:cNvPr id="287" name="Google Shape;287;p30"/>
          <p:cNvCxnSpPr>
            <a:stCxn id="285" idx="1"/>
            <a:endCxn id="282" idx="3"/>
          </p:cNvCxnSpPr>
          <p:nvPr/>
        </p:nvCxnSpPr>
        <p:spPr>
          <a:xfrm flipH="1">
            <a:off x="5127371" y="1491703"/>
            <a:ext cx="1333500" cy="1200"/>
          </a:xfrm>
          <a:prstGeom prst="straightConnector1">
            <a:avLst/>
          </a:prstGeom>
          <a:noFill/>
          <a:ln cap="flat" cmpd="sng" w="19050">
            <a:solidFill>
              <a:srgbClr val="65D9F8"/>
            </a:solidFill>
            <a:prstDash val="solid"/>
            <a:round/>
            <a:headEnd len="med" w="med" type="none"/>
            <a:tailEnd len="med" w="med" type="none"/>
          </a:ln>
        </p:spPr>
      </p:cxnSp>
      <p:cxnSp>
        <p:nvCxnSpPr>
          <p:cNvPr id="288" name="Google Shape;288;p30"/>
          <p:cNvCxnSpPr>
            <a:stCxn id="283" idx="3"/>
            <a:endCxn id="286" idx="1"/>
          </p:cNvCxnSpPr>
          <p:nvPr/>
        </p:nvCxnSpPr>
        <p:spPr>
          <a:xfrm flipH="1" rot="10800000">
            <a:off x="2652188" y="2686463"/>
            <a:ext cx="1241700" cy="1134000"/>
          </a:xfrm>
          <a:prstGeom prst="straightConnector1">
            <a:avLst/>
          </a:prstGeom>
          <a:noFill/>
          <a:ln cap="flat" cmpd="sng" w="19050">
            <a:solidFill>
              <a:srgbClr val="B7B7B7"/>
            </a:solidFill>
            <a:prstDash val="dash"/>
            <a:round/>
            <a:headEnd len="med" w="med" type="none"/>
            <a:tailEnd len="med" w="med" type="none"/>
          </a:ln>
        </p:spPr>
      </p:cxnSp>
      <p:cxnSp>
        <p:nvCxnSpPr>
          <p:cNvPr id="289" name="Google Shape;289;p30"/>
          <p:cNvCxnSpPr>
            <a:stCxn id="286" idx="0"/>
            <a:endCxn id="282" idx="2"/>
          </p:cNvCxnSpPr>
          <p:nvPr/>
        </p:nvCxnSpPr>
        <p:spPr>
          <a:xfrm flipH="1" rot="10800000">
            <a:off x="4510225" y="1758319"/>
            <a:ext cx="900" cy="662700"/>
          </a:xfrm>
          <a:prstGeom prst="straightConnector1">
            <a:avLst/>
          </a:prstGeom>
          <a:noFill/>
          <a:ln cap="flat" cmpd="sng" w="19050">
            <a:solidFill>
              <a:srgbClr val="B7B7B7"/>
            </a:solidFill>
            <a:prstDash val="dash"/>
            <a:round/>
            <a:headEnd len="med" w="med" type="none"/>
            <a:tailEnd len="med" w="med" type="none"/>
          </a:ln>
        </p:spPr>
      </p:cxnSp>
      <p:cxnSp>
        <p:nvCxnSpPr>
          <p:cNvPr id="290" name="Google Shape;290;p30"/>
          <p:cNvCxnSpPr>
            <a:stCxn id="291" idx="0"/>
            <a:endCxn id="286" idx="2"/>
          </p:cNvCxnSpPr>
          <p:nvPr/>
        </p:nvCxnSpPr>
        <p:spPr>
          <a:xfrm rot="10800000">
            <a:off x="4510341" y="2951888"/>
            <a:ext cx="6000" cy="573900"/>
          </a:xfrm>
          <a:prstGeom prst="straightConnector1">
            <a:avLst/>
          </a:prstGeom>
          <a:noFill/>
          <a:ln cap="flat" cmpd="sng" w="19050">
            <a:solidFill>
              <a:srgbClr val="B7B7B7"/>
            </a:solidFill>
            <a:prstDash val="dash"/>
            <a:round/>
            <a:headEnd len="med" w="med" type="none"/>
            <a:tailEnd len="med" w="med" type="none"/>
          </a:ln>
        </p:spPr>
      </p:cxnSp>
      <p:cxnSp>
        <p:nvCxnSpPr>
          <p:cNvPr id="292" name="Google Shape;292;p30"/>
          <p:cNvCxnSpPr>
            <a:stCxn id="281" idx="3"/>
            <a:endCxn id="286" idx="1"/>
          </p:cNvCxnSpPr>
          <p:nvPr/>
        </p:nvCxnSpPr>
        <p:spPr>
          <a:xfrm>
            <a:off x="2632469" y="1757213"/>
            <a:ext cx="1261500" cy="929400"/>
          </a:xfrm>
          <a:prstGeom prst="straightConnector1">
            <a:avLst/>
          </a:prstGeom>
          <a:noFill/>
          <a:ln cap="flat" cmpd="sng" w="19050">
            <a:solidFill>
              <a:srgbClr val="B7B7B7"/>
            </a:solidFill>
            <a:prstDash val="dash"/>
            <a:round/>
            <a:headEnd len="med" w="med" type="none"/>
            <a:tailEnd len="med" w="med" type="none"/>
          </a:ln>
        </p:spPr>
      </p:cxnSp>
      <p:sp>
        <p:nvSpPr>
          <p:cNvPr id="293" name="Google Shape;293;p30"/>
          <p:cNvSpPr txBox="1"/>
          <p:nvPr/>
        </p:nvSpPr>
        <p:spPr>
          <a:xfrm>
            <a:off x="6180169" y="1286466"/>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294" name="Google Shape;294;p30"/>
          <p:cNvSpPr txBox="1"/>
          <p:nvPr/>
        </p:nvSpPr>
        <p:spPr>
          <a:xfrm>
            <a:off x="5114887" y="1286475"/>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295" name="Google Shape;295;p30"/>
          <p:cNvSpPr txBox="1"/>
          <p:nvPr/>
        </p:nvSpPr>
        <p:spPr>
          <a:xfrm>
            <a:off x="4483856" y="1953647"/>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 sz="900">
                <a:solidFill>
                  <a:srgbClr val="65D9F8"/>
                </a:solidFill>
                <a:latin typeface="Nunito"/>
                <a:ea typeface="Nunito"/>
                <a:cs typeface="Nunito"/>
                <a:sym typeface="Nunito"/>
              </a:rPr>
              <a:t>Buys</a:t>
            </a:r>
            <a:endParaRPr b="1" i="1" sz="900">
              <a:solidFill>
                <a:srgbClr val="65D9F8"/>
              </a:solidFill>
              <a:latin typeface="Nunito"/>
              <a:ea typeface="Nunito"/>
              <a:cs typeface="Nunito"/>
              <a:sym typeface="Nunito"/>
            </a:endParaRPr>
          </a:p>
        </p:txBody>
      </p:sp>
      <p:sp>
        <p:nvSpPr>
          <p:cNvPr id="296" name="Google Shape;296;p30"/>
          <p:cNvSpPr txBox="1"/>
          <p:nvPr/>
        </p:nvSpPr>
        <p:spPr>
          <a:xfrm>
            <a:off x="7077150" y="175838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297" name="Google Shape;297;p30"/>
          <p:cNvSpPr txBox="1"/>
          <p:nvPr/>
        </p:nvSpPr>
        <p:spPr>
          <a:xfrm>
            <a:off x="7166138" y="326876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298" name="Google Shape;298;p30"/>
          <p:cNvSpPr txBox="1"/>
          <p:nvPr/>
        </p:nvSpPr>
        <p:spPr>
          <a:xfrm>
            <a:off x="5132588" y="3791288"/>
            <a:ext cx="13152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Can be a</a:t>
            </a:r>
            <a:endParaRPr b="1" i="1" sz="900">
              <a:solidFill>
                <a:srgbClr val="65D9F8"/>
              </a:solidFill>
              <a:latin typeface="Nunito"/>
              <a:ea typeface="Nunito"/>
              <a:cs typeface="Nunito"/>
              <a:sym typeface="Nunito"/>
            </a:endParaRPr>
          </a:p>
        </p:txBody>
      </p:sp>
      <p:cxnSp>
        <p:nvCxnSpPr>
          <p:cNvPr id="299" name="Google Shape;299;p30"/>
          <p:cNvCxnSpPr>
            <a:stCxn id="285" idx="2"/>
            <a:endCxn id="284" idx="0"/>
          </p:cNvCxnSpPr>
          <p:nvPr/>
        </p:nvCxnSpPr>
        <p:spPr>
          <a:xfrm flipH="1">
            <a:off x="7063871" y="1757203"/>
            <a:ext cx="13200" cy="1768500"/>
          </a:xfrm>
          <a:prstGeom prst="straightConnector1">
            <a:avLst/>
          </a:prstGeom>
          <a:noFill/>
          <a:ln cap="flat" cmpd="sng" w="19050">
            <a:solidFill>
              <a:srgbClr val="65D9F8"/>
            </a:solidFill>
            <a:prstDash val="solid"/>
            <a:round/>
            <a:headEnd len="med" w="med" type="none"/>
            <a:tailEnd len="med" w="med" type="none"/>
          </a:ln>
        </p:spPr>
      </p:cxnSp>
      <p:sp>
        <p:nvSpPr>
          <p:cNvPr id="291" name="Google Shape;291;p30"/>
          <p:cNvSpPr/>
          <p:nvPr/>
        </p:nvSpPr>
        <p:spPr>
          <a:xfrm>
            <a:off x="3900141" y="3525788"/>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owner</a:t>
            </a:r>
            <a:endParaRPr b="1" sz="1100">
              <a:solidFill>
                <a:srgbClr val="FFFFFF"/>
              </a:solidFill>
              <a:latin typeface="Nunito"/>
              <a:ea typeface="Nunito"/>
              <a:cs typeface="Nunito"/>
              <a:sym typeface="Nunito"/>
            </a:endParaRPr>
          </a:p>
        </p:txBody>
      </p:sp>
      <p:cxnSp>
        <p:nvCxnSpPr>
          <p:cNvPr id="300" name="Google Shape;300;p30"/>
          <p:cNvCxnSpPr>
            <a:stCxn id="291" idx="3"/>
            <a:endCxn id="284" idx="1"/>
          </p:cNvCxnSpPr>
          <p:nvPr/>
        </p:nvCxnSpPr>
        <p:spPr>
          <a:xfrm>
            <a:off x="5132541" y="3791288"/>
            <a:ext cx="1315200" cy="0"/>
          </a:xfrm>
          <a:prstGeom prst="straightConnector1">
            <a:avLst/>
          </a:prstGeom>
          <a:noFill/>
          <a:ln cap="flat" cmpd="sng" w="19050">
            <a:solidFill>
              <a:srgbClr val="65D9F8"/>
            </a:solidFill>
            <a:prstDash val="solid"/>
            <a:round/>
            <a:headEnd len="med" w="med" type="none"/>
            <a:tailEnd len="med" w="med" type="none"/>
          </a:ln>
        </p:spPr>
      </p:cxnSp>
      <p:sp>
        <p:nvSpPr>
          <p:cNvPr id="301" name="Google Shape;301;p30"/>
          <p:cNvSpPr txBox="1"/>
          <p:nvPr/>
        </p:nvSpPr>
        <p:spPr>
          <a:xfrm>
            <a:off x="6130088" y="35794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302" name="Google Shape;302;p30"/>
          <p:cNvSpPr txBox="1"/>
          <p:nvPr/>
        </p:nvSpPr>
        <p:spPr>
          <a:xfrm>
            <a:off x="5158538" y="35794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303" name="Google Shape;303;p30"/>
          <p:cNvSpPr txBox="1"/>
          <p:nvPr/>
        </p:nvSpPr>
        <p:spPr>
          <a:xfrm>
            <a:off x="4466016" y="32980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304" name="Google Shape;304;p30"/>
          <p:cNvSpPr txBox="1"/>
          <p:nvPr/>
        </p:nvSpPr>
        <p:spPr>
          <a:xfrm>
            <a:off x="4466016" y="28979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305" name="Google Shape;305;p30"/>
          <p:cNvSpPr txBox="1"/>
          <p:nvPr/>
        </p:nvSpPr>
        <p:spPr>
          <a:xfrm>
            <a:off x="4510341" y="219970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306" name="Google Shape;306;p30"/>
          <p:cNvSpPr txBox="1"/>
          <p:nvPr/>
        </p:nvSpPr>
        <p:spPr>
          <a:xfrm>
            <a:off x="4504621" y="170124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307" name="Google Shape;307;p30"/>
          <p:cNvSpPr txBox="1"/>
          <p:nvPr/>
        </p:nvSpPr>
        <p:spPr>
          <a:xfrm>
            <a:off x="4564688" y="3110419"/>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 sz="900">
                <a:solidFill>
                  <a:srgbClr val="65D9F8"/>
                </a:solidFill>
                <a:latin typeface="Nunito"/>
                <a:ea typeface="Nunito"/>
                <a:cs typeface="Nunito"/>
                <a:sym typeface="Nunito"/>
              </a:rPr>
              <a:t>Owns</a:t>
            </a:r>
            <a:endParaRPr b="1" i="1" sz="900">
              <a:solidFill>
                <a:srgbClr val="65D9F8"/>
              </a:solidFill>
              <a:latin typeface="Nunito"/>
              <a:ea typeface="Nunito"/>
              <a:cs typeface="Nunito"/>
              <a:sym typeface="Nunito"/>
            </a:endParaRPr>
          </a:p>
        </p:txBody>
      </p:sp>
      <p:sp>
        <p:nvSpPr>
          <p:cNvPr id="308" name="Google Shape;308;p30"/>
          <p:cNvSpPr txBox="1"/>
          <p:nvPr/>
        </p:nvSpPr>
        <p:spPr>
          <a:xfrm>
            <a:off x="2518313" y="2952028"/>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Buys fuel for</a:t>
            </a:r>
            <a:endParaRPr b="1" i="1" sz="900">
              <a:solidFill>
                <a:srgbClr val="65D9F8"/>
              </a:solidFill>
              <a:latin typeface="Nunito"/>
              <a:ea typeface="Nunito"/>
              <a:cs typeface="Nunito"/>
              <a:sym typeface="Nunito"/>
            </a:endParaRPr>
          </a:p>
        </p:txBody>
      </p:sp>
      <p:sp>
        <p:nvSpPr>
          <p:cNvPr id="309" name="Google Shape;309;p30"/>
          <p:cNvSpPr txBox="1"/>
          <p:nvPr/>
        </p:nvSpPr>
        <p:spPr>
          <a:xfrm>
            <a:off x="2575463" y="2209078"/>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Cooks with</a:t>
            </a:r>
            <a:endParaRPr b="1" i="1" sz="900">
              <a:solidFill>
                <a:srgbClr val="65D9F8"/>
              </a:solidFill>
              <a:latin typeface="Nunito"/>
              <a:ea typeface="Nunito"/>
              <a:cs typeface="Nunito"/>
              <a:sym typeface="Nunito"/>
            </a:endParaRPr>
          </a:p>
        </p:txBody>
      </p:sp>
      <p:sp>
        <p:nvSpPr>
          <p:cNvPr id="310" name="Google Shape;310;p30"/>
          <p:cNvSpPr txBox="1"/>
          <p:nvPr/>
        </p:nvSpPr>
        <p:spPr>
          <a:xfrm>
            <a:off x="2684925" y="36949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311" name="Google Shape;311;p30"/>
          <p:cNvSpPr txBox="1"/>
          <p:nvPr/>
        </p:nvSpPr>
        <p:spPr>
          <a:xfrm>
            <a:off x="3431813" y="26864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312" name="Google Shape;312;p30"/>
          <p:cNvSpPr txBox="1"/>
          <p:nvPr/>
        </p:nvSpPr>
        <p:spPr>
          <a:xfrm>
            <a:off x="2632613" y="15430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313" name="Google Shape;313;p30"/>
          <p:cNvSpPr txBox="1"/>
          <p:nvPr/>
        </p:nvSpPr>
        <p:spPr>
          <a:xfrm>
            <a:off x="3557250" y="22829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314" name="Google Shape;314;p3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Entity relationship 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Nunito"/>
                <a:ea typeface="Nunito"/>
                <a:cs typeface="Nunito"/>
                <a:sym typeface="Nunito"/>
              </a:rPr>
              <a:t>Discussion points</a:t>
            </a:r>
            <a:endParaRPr>
              <a:latin typeface="Nunito"/>
              <a:ea typeface="Nunito"/>
              <a:cs typeface="Nunito"/>
              <a:sym typeface="Nunito"/>
            </a:endParaRPr>
          </a:p>
        </p:txBody>
      </p:sp>
      <p:sp>
        <p:nvSpPr>
          <p:cNvPr id="320" name="Google Shape;320;p31"/>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800"/>
              </a:spcBef>
              <a:spcAft>
                <a:spcPts val="0"/>
              </a:spcAft>
              <a:buSzPts val="1400"/>
              <a:buFont typeface="Nunito"/>
              <a:buChar char="●"/>
            </a:pPr>
            <a:r>
              <a:rPr lang="en" sz="1400"/>
              <a:t>How should we consider a customer</a:t>
            </a:r>
            <a:r>
              <a:rPr lang="en" sz="1400"/>
              <a:t> active </a:t>
            </a:r>
            <a:r>
              <a:rPr lang="en" sz="1400"/>
              <a:t>or</a:t>
            </a:r>
            <a:r>
              <a:rPr lang="en" sz="1400"/>
              <a:t> inactive customer? An</a:t>
            </a:r>
            <a:r>
              <a:rPr lang="en" sz="1400"/>
              <a:t>d should we have deactivated customers? Where does customer churn fit into all this?</a:t>
            </a:r>
            <a:endParaRPr sz="1400"/>
          </a:p>
          <a:p>
            <a:pPr indent="-317500" lvl="0" marL="457200" rtl="0" algn="l">
              <a:lnSpc>
                <a:spcPct val="100000"/>
              </a:lnSpc>
              <a:spcBef>
                <a:spcPts val="1000"/>
              </a:spcBef>
              <a:spcAft>
                <a:spcPts val="0"/>
              </a:spcAft>
              <a:buSzPts val="1400"/>
              <a:buFont typeface="Nunito"/>
              <a:buChar char="●"/>
            </a:pPr>
            <a:r>
              <a:rPr lang="en" sz="1400"/>
              <a:t>We foresee a level of detail lower than the customer journey which we need to expose e.g. specific scenarios / processes</a:t>
            </a:r>
            <a:r>
              <a:rPr lang="en" sz="1400"/>
              <a:t>:</a:t>
            </a:r>
            <a:endParaRPr sz="1400"/>
          </a:p>
          <a:p>
            <a:pPr indent="-317500" lvl="1" marL="914400" rtl="0" algn="l">
              <a:lnSpc>
                <a:spcPct val="100000"/>
              </a:lnSpc>
              <a:spcBef>
                <a:spcPts val="1000"/>
              </a:spcBef>
              <a:spcAft>
                <a:spcPts val="0"/>
              </a:spcAft>
              <a:buSzPts val="1400"/>
              <a:buFont typeface="Nunito"/>
              <a:buChar char="○"/>
            </a:pPr>
            <a:r>
              <a:rPr lang="en" sz="1400">
                <a:latin typeface="Nunito"/>
                <a:ea typeface="Nunito"/>
                <a:cs typeface="Nunito"/>
                <a:sym typeface="Nunito"/>
              </a:rPr>
              <a:t>What is the most efficient way for us to pull these out together?</a:t>
            </a:r>
            <a:endParaRPr sz="1400">
              <a:latin typeface="Nunito"/>
              <a:ea typeface="Nunito"/>
              <a:cs typeface="Nunito"/>
              <a:sym typeface="Nunito"/>
            </a:endParaRPr>
          </a:p>
          <a:p>
            <a:pPr indent="-317500" lvl="1" marL="914400" rtl="0" algn="l">
              <a:lnSpc>
                <a:spcPct val="100000"/>
              </a:lnSpc>
              <a:spcBef>
                <a:spcPts val="1000"/>
              </a:spcBef>
              <a:spcAft>
                <a:spcPts val="0"/>
              </a:spcAft>
              <a:buSzPts val="1400"/>
              <a:buFont typeface="Nunito"/>
              <a:buChar char="○"/>
            </a:pPr>
            <a:r>
              <a:rPr lang="en" sz="1400">
                <a:latin typeface="Nunito"/>
                <a:ea typeface="Nunito"/>
                <a:cs typeface="Nunito"/>
                <a:sym typeface="Nunito"/>
              </a:rPr>
              <a:t>Which departments are involved in each scenario / process? And how should we get their input in an efficient way Eg. Discovery - marketing department.</a:t>
            </a:r>
            <a:endParaRPr sz="1400">
              <a:latin typeface="Nunito"/>
              <a:ea typeface="Nunito"/>
              <a:cs typeface="Nunito"/>
              <a:sym typeface="Nunito"/>
            </a:endParaRPr>
          </a:p>
          <a:p>
            <a:pPr indent="-317500" lvl="0" marL="457200" rtl="0" algn="l">
              <a:lnSpc>
                <a:spcPct val="100000"/>
              </a:lnSpc>
              <a:spcBef>
                <a:spcPts val="1000"/>
              </a:spcBef>
              <a:spcAft>
                <a:spcPts val="0"/>
              </a:spcAft>
              <a:buSzPts val="1400"/>
              <a:buFont typeface="Nunito"/>
              <a:buChar char="●"/>
            </a:pPr>
            <a:r>
              <a:rPr lang="en" sz="1400"/>
              <a:t>With everything we should know about our customers, how do we ensure that the appropriate actions are taken at each step?</a:t>
            </a:r>
            <a:endParaRPr sz="1400"/>
          </a:p>
          <a:p>
            <a:pPr indent="0" lvl="0" marL="457200" rtl="0" algn="l">
              <a:lnSpc>
                <a:spcPct val="100000"/>
              </a:lnSpc>
              <a:spcBef>
                <a:spcPts val="1000"/>
              </a:spcBef>
              <a:spcAft>
                <a:spcPts val="1000"/>
              </a:spcAft>
              <a:buNone/>
            </a:pPr>
            <a:r>
              <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Archives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Proposed KOKO Customer Concept</a:t>
            </a:r>
            <a:endParaRPr/>
          </a:p>
        </p:txBody>
      </p:sp>
      <p:sp>
        <p:nvSpPr>
          <p:cNvPr id="331" name="Google Shape;331;p3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400"/>
              <a:t>There are different ways to frame the concept of a KOKO customer.</a:t>
            </a:r>
            <a:endParaRPr sz="1400"/>
          </a:p>
          <a:p>
            <a:pPr indent="0" lvl="0" marL="0" rtl="0" algn="l">
              <a:lnSpc>
                <a:spcPct val="100000"/>
              </a:lnSpc>
              <a:spcBef>
                <a:spcPts val="800"/>
              </a:spcBef>
              <a:spcAft>
                <a:spcPts val="0"/>
              </a:spcAft>
              <a:buNone/>
            </a:pPr>
            <a:r>
              <a:t/>
            </a:r>
            <a:endParaRPr sz="1400"/>
          </a:p>
          <a:p>
            <a:pPr indent="0" lvl="0" marL="0" rtl="0" algn="l">
              <a:spcBef>
                <a:spcPts val="800"/>
              </a:spcBef>
              <a:spcAft>
                <a:spcPts val="0"/>
              </a:spcAft>
              <a:buClr>
                <a:schemeClr val="dk1"/>
              </a:buClr>
              <a:buSzPts val="1100"/>
              <a:buFont typeface="Arial"/>
              <a:buNone/>
            </a:pPr>
            <a:r>
              <a:rPr lang="en" sz="1400"/>
              <a:t>Link to customer concepts: </a:t>
            </a:r>
            <a:r>
              <a:rPr lang="en" sz="1400" u="sng">
                <a:solidFill>
                  <a:schemeClr val="hlink"/>
                </a:solidFill>
                <a:hlinkClick r:id="rId3"/>
              </a:rPr>
              <a:t>https://docs.google.com/spreadsheets/d/1RDMcBchuEm_kPrhCQDTeEoczuX0mR3LEts0g9J4WEpw/edit#gid=1003093156</a:t>
            </a:r>
            <a:r>
              <a:rPr lang="en" sz="1400"/>
              <a:t> </a:t>
            </a:r>
            <a:endParaRPr sz="1400"/>
          </a:p>
          <a:p>
            <a:pPr indent="0" lvl="0" marL="0" rtl="0" algn="l">
              <a:lnSpc>
                <a:spcPct val="100000"/>
              </a:lnSpc>
              <a:spcBef>
                <a:spcPts val="80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going forwards</a:t>
            </a:r>
            <a:endParaRPr/>
          </a:p>
        </p:txBody>
      </p:sp>
      <p:sp>
        <p:nvSpPr>
          <p:cNvPr id="337" name="Google Shape;337;p34"/>
          <p:cNvSpPr txBox="1"/>
          <p:nvPr>
            <p:ph idx="1" type="subTitle"/>
          </p:nvPr>
        </p:nvSpPr>
        <p:spPr>
          <a:xfrm>
            <a:off x="5055393" y="2859727"/>
            <a:ext cx="3822000" cy="55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Unified view of the customer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Actions taken from our last session </a:t>
            </a:r>
            <a:endParaRPr/>
          </a:p>
        </p:txBody>
      </p:sp>
      <p:sp>
        <p:nvSpPr>
          <p:cNvPr id="343" name="Google Shape;343;p35"/>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sz="1600"/>
              <a:t>What is the plan from here? Write out and feedback for agreement</a:t>
            </a:r>
            <a:endParaRPr sz="1600"/>
          </a:p>
          <a:p>
            <a:pPr indent="-330200" lvl="0" marL="457200" rtl="0" algn="l">
              <a:spcBef>
                <a:spcPts val="1000"/>
              </a:spcBef>
              <a:spcAft>
                <a:spcPts val="0"/>
              </a:spcAft>
              <a:buSzPts val="1600"/>
              <a:buChar char="●"/>
            </a:pPr>
            <a:r>
              <a:rPr lang="en" sz="1600"/>
              <a:t>Plan for bringing in high priority items of support systems management</a:t>
            </a:r>
            <a:endParaRPr sz="1600"/>
          </a:p>
          <a:p>
            <a:pPr indent="-330200" lvl="0" marL="457200" rtl="0" algn="l">
              <a:spcBef>
                <a:spcPts val="1000"/>
              </a:spcBef>
              <a:spcAft>
                <a:spcPts val="0"/>
              </a:spcAft>
              <a:buSzPts val="1600"/>
              <a:buChar char="●"/>
            </a:pPr>
            <a:r>
              <a:rPr lang="en" sz="1600"/>
              <a:t>Dealing with the two high priority use cases (partner using canister, </a:t>
            </a:r>
            <a:r>
              <a:rPr lang="en" sz="1600"/>
              <a:t>gifting</a:t>
            </a:r>
            <a:r>
              <a:rPr lang="en" sz="1600"/>
              <a:t>)</a:t>
            </a:r>
            <a:endParaRPr sz="1600"/>
          </a:p>
          <a:p>
            <a:pPr indent="-330200" lvl="0" marL="457200" rtl="0" algn="l">
              <a:spcBef>
                <a:spcPts val="1000"/>
              </a:spcBef>
              <a:spcAft>
                <a:spcPts val="0"/>
              </a:spcAft>
              <a:buSzPts val="1600"/>
              <a:buChar char="●"/>
            </a:pPr>
            <a:r>
              <a:rPr lang="en" sz="1600"/>
              <a:t>Changes to the data model? Cookers in KC. - principles, people and gaps</a:t>
            </a:r>
            <a:endParaRPr sz="1600"/>
          </a:p>
          <a:p>
            <a:pPr indent="-330200" lvl="0" marL="457200" rtl="0" algn="l">
              <a:spcBef>
                <a:spcPts val="1000"/>
              </a:spcBef>
              <a:spcAft>
                <a:spcPts val="0"/>
              </a:spcAft>
              <a:buSzPts val="1600"/>
              <a:buChar char="●"/>
            </a:pPr>
            <a:r>
              <a:rPr lang="en" sz="1600"/>
              <a:t>Mapping the use cases after two priority use cases (these could be existing broken processes or new ones that don’t exist yet. Need   Exhaustive is overwhelming in terms of research and not necessarily immediately valuable. So say 10 - 15?</a:t>
            </a:r>
            <a:endParaRPr sz="1600"/>
          </a:p>
          <a:p>
            <a:pPr indent="0" lvl="0" marL="457200" rtl="0" algn="l">
              <a:spcBef>
                <a:spcPts val="1000"/>
              </a:spcBef>
              <a:spcAft>
                <a:spcPts val="1000"/>
              </a:spcAft>
              <a:buNone/>
            </a:pPr>
            <a:r>
              <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idx="12" type="sldNum"/>
          </p:nvPr>
        </p:nvSpPr>
        <p:spPr>
          <a:xfrm>
            <a:off x="874280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aphicFrame>
        <p:nvGraphicFramePr>
          <p:cNvPr id="350" name="Google Shape;350;p36"/>
          <p:cNvGraphicFramePr/>
          <p:nvPr/>
        </p:nvGraphicFramePr>
        <p:xfrm>
          <a:off x="234175" y="895350"/>
          <a:ext cx="3000000" cy="3000000"/>
        </p:xfrm>
        <a:graphic>
          <a:graphicData uri="http://schemas.openxmlformats.org/drawingml/2006/table">
            <a:tbl>
              <a:tblPr>
                <a:noFill/>
                <a:tableStyleId>{517CCA4A-E1DB-4CDD-A15A-79798332D2F4}</a:tableStyleId>
              </a:tblPr>
              <a:tblGrid>
                <a:gridCol w="1752750"/>
                <a:gridCol w="1752750"/>
                <a:gridCol w="1752750"/>
                <a:gridCol w="1752750"/>
                <a:gridCol w="1752750"/>
              </a:tblGrid>
              <a:tr h="366700">
                <a:tc>
                  <a:txBody>
                    <a:bodyPr/>
                    <a:lstStyle/>
                    <a:p>
                      <a:pPr indent="0" lvl="0" marL="0" rtl="0" algn="ctr">
                        <a:spcBef>
                          <a:spcPts val="0"/>
                        </a:spcBef>
                        <a:spcAft>
                          <a:spcPts val="0"/>
                        </a:spcAft>
                        <a:buNone/>
                      </a:pPr>
                      <a:r>
                        <a:rPr b="1" lang="en" sz="1100">
                          <a:latin typeface="Nunito"/>
                          <a:ea typeface="Nunito"/>
                          <a:cs typeface="Nunito"/>
                          <a:sym typeface="Nunito"/>
                        </a:rPr>
                        <a:t>w/c 20th Sep</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latin typeface="Nunito"/>
                          <a:ea typeface="Nunito"/>
                          <a:cs typeface="Nunito"/>
                          <a:sym typeface="Nunito"/>
                        </a:rPr>
                        <a:t>w/c 27th Sep</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latin typeface="Nunito"/>
                          <a:ea typeface="Nunito"/>
                          <a:cs typeface="Nunito"/>
                          <a:sym typeface="Nunito"/>
                        </a:rPr>
                        <a:t>w/c 4th Oct</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latin typeface="Nunito"/>
                          <a:ea typeface="Nunito"/>
                          <a:cs typeface="Nunito"/>
                          <a:sym typeface="Nunito"/>
                        </a:rPr>
                        <a:t>w/c 11th Oct</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lang="en" sz="1100">
                          <a:latin typeface="Nunito"/>
                          <a:ea typeface="Nunito"/>
                          <a:cs typeface="Nunito"/>
                          <a:sym typeface="Nunito"/>
                        </a:rPr>
                        <a:t>w/c 18th Oct</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760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539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539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760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760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r h="576050">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b="1" sz="1100">
                        <a:latin typeface="Nunito"/>
                        <a:ea typeface="Nunito"/>
                        <a:cs typeface="Nunito"/>
                        <a:sym typeface="Nunito"/>
                      </a:endParaRPr>
                    </a:p>
                  </a:txBody>
                  <a:tcPr marT="68575" marB="68575" marR="68575" marL="685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EFEF"/>
                    </a:solidFill>
                  </a:tcPr>
                </a:tc>
              </a:tr>
            </a:tbl>
          </a:graphicData>
        </a:graphic>
      </p:graphicFrame>
      <p:sp>
        <p:nvSpPr>
          <p:cNvPr id="351" name="Google Shape;351;p36"/>
          <p:cNvSpPr/>
          <p:nvPr/>
        </p:nvSpPr>
        <p:spPr>
          <a:xfrm>
            <a:off x="2203500" y="1367725"/>
            <a:ext cx="3498000" cy="332700"/>
          </a:xfrm>
          <a:prstGeom prst="chevron">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latin typeface="Nunito"/>
                <a:ea typeface="Nunito"/>
                <a:cs typeface="Nunito"/>
                <a:sym typeface="Nunito"/>
              </a:rPr>
              <a:t>Phase 2: Fresh</a:t>
            </a:r>
            <a:r>
              <a:rPr b="1" lang="en" sz="800">
                <a:latin typeface="Nunito"/>
                <a:ea typeface="Nunito"/>
                <a:cs typeface="Nunito"/>
                <a:sym typeface="Nunito"/>
              </a:rPr>
              <a:t>desk</a:t>
            </a:r>
            <a:r>
              <a:rPr b="1" lang="en" sz="800">
                <a:latin typeface="Nunito"/>
                <a:ea typeface="Nunito"/>
                <a:cs typeface="Nunito"/>
                <a:sym typeface="Nunito"/>
              </a:rPr>
              <a:t> Set </a:t>
            </a:r>
            <a:r>
              <a:rPr b="1" lang="en" sz="800">
                <a:latin typeface="Nunito"/>
                <a:ea typeface="Nunito"/>
                <a:cs typeface="Nunito"/>
                <a:sym typeface="Nunito"/>
              </a:rPr>
              <a:t>Up</a:t>
            </a:r>
            <a:endParaRPr b="1" sz="800">
              <a:latin typeface="Nunito"/>
              <a:ea typeface="Nunito"/>
              <a:cs typeface="Nunito"/>
              <a:sym typeface="Nunito"/>
            </a:endParaRPr>
          </a:p>
        </p:txBody>
      </p:sp>
      <p:sp>
        <p:nvSpPr>
          <p:cNvPr id="352" name="Google Shape;352;p36"/>
          <p:cNvSpPr/>
          <p:nvPr/>
        </p:nvSpPr>
        <p:spPr>
          <a:xfrm>
            <a:off x="5473794" y="3070025"/>
            <a:ext cx="1751700" cy="332700"/>
          </a:xfrm>
          <a:prstGeom prst="homePlate">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Identifying next use cases</a:t>
            </a:r>
            <a:endParaRPr b="1" sz="800">
              <a:latin typeface="Nunito"/>
              <a:ea typeface="Nunito"/>
              <a:cs typeface="Nunito"/>
              <a:sym typeface="Nunito"/>
            </a:endParaRPr>
          </a:p>
        </p:txBody>
      </p:sp>
      <p:sp>
        <p:nvSpPr>
          <p:cNvPr id="353" name="Google Shape;353;p36"/>
          <p:cNvSpPr/>
          <p:nvPr/>
        </p:nvSpPr>
        <p:spPr>
          <a:xfrm>
            <a:off x="2044825" y="2498575"/>
            <a:ext cx="1825500" cy="332700"/>
          </a:xfrm>
          <a:prstGeom prst="homePlate">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Use case 1: Gifting</a:t>
            </a:r>
            <a:endParaRPr b="1" sz="800">
              <a:latin typeface="Nunito"/>
              <a:ea typeface="Nunito"/>
              <a:cs typeface="Nunito"/>
              <a:sym typeface="Nunito"/>
            </a:endParaRPr>
          </a:p>
        </p:txBody>
      </p:sp>
      <p:sp>
        <p:nvSpPr>
          <p:cNvPr id="354" name="Google Shape;354;p36"/>
          <p:cNvSpPr/>
          <p:nvPr/>
        </p:nvSpPr>
        <p:spPr>
          <a:xfrm>
            <a:off x="2044818" y="3641475"/>
            <a:ext cx="5200500" cy="332700"/>
          </a:xfrm>
          <a:prstGeom prst="homePlate">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Investigation into rules engine (as foundation for task </a:t>
            </a:r>
            <a:r>
              <a:rPr b="1" lang="en" sz="800">
                <a:latin typeface="Nunito"/>
                <a:ea typeface="Nunito"/>
                <a:cs typeface="Nunito"/>
                <a:sym typeface="Nunito"/>
              </a:rPr>
              <a:t>mgmt</a:t>
            </a:r>
            <a:r>
              <a:rPr b="1" lang="en" sz="800">
                <a:latin typeface="Nunito"/>
                <a:ea typeface="Nunito"/>
                <a:cs typeface="Nunito"/>
                <a:sym typeface="Nunito"/>
              </a:rPr>
              <a:t>) technologies</a:t>
            </a:r>
            <a:endParaRPr b="1" sz="800">
              <a:latin typeface="Nunito"/>
              <a:ea typeface="Nunito"/>
              <a:cs typeface="Nunito"/>
              <a:sym typeface="Nunito"/>
            </a:endParaRPr>
          </a:p>
        </p:txBody>
      </p:sp>
      <p:sp>
        <p:nvSpPr>
          <p:cNvPr id="355" name="Google Shape;355;p36"/>
          <p:cNvSpPr/>
          <p:nvPr/>
        </p:nvSpPr>
        <p:spPr>
          <a:xfrm>
            <a:off x="365988" y="4212925"/>
            <a:ext cx="8631900" cy="332700"/>
          </a:xfrm>
          <a:prstGeom prst="homePlate">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Updating the customer data model </a:t>
            </a:r>
            <a:endParaRPr b="1" sz="800">
              <a:latin typeface="Nunito"/>
              <a:ea typeface="Nunito"/>
              <a:cs typeface="Nunito"/>
              <a:sym typeface="Nunito"/>
            </a:endParaRPr>
          </a:p>
        </p:txBody>
      </p:sp>
      <p:sp>
        <p:nvSpPr>
          <p:cNvPr id="356" name="Google Shape;356;p36"/>
          <p:cNvSpPr/>
          <p:nvPr/>
        </p:nvSpPr>
        <p:spPr>
          <a:xfrm>
            <a:off x="5492425" y="2504600"/>
            <a:ext cx="1721700" cy="332700"/>
          </a:xfrm>
          <a:prstGeom prst="chevron">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Use case 2: Household member faces an issue</a:t>
            </a:r>
            <a:endParaRPr b="1" sz="800">
              <a:latin typeface="Nunito"/>
              <a:ea typeface="Nunito"/>
              <a:cs typeface="Nunito"/>
              <a:sym typeface="Nunito"/>
            </a:endParaRPr>
          </a:p>
        </p:txBody>
      </p:sp>
      <p:sp>
        <p:nvSpPr>
          <p:cNvPr id="357" name="Google Shape;357;p36"/>
          <p:cNvSpPr/>
          <p:nvPr/>
        </p:nvSpPr>
        <p:spPr>
          <a:xfrm>
            <a:off x="5610036" y="1367725"/>
            <a:ext cx="3339000" cy="332700"/>
          </a:xfrm>
          <a:prstGeom prst="chevron">
            <a:avLst>
              <a:gd fmla="val 50000" name="adj"/>
            </a:avLst>
          </a:prstGeom>
          <a:solidFill>
            <a:srgbClr val="C9DAF8"/>
          </a:solidFill>
          <a:ln cap="flat" cmpd="sng" w="9525">
            <a:solidFill>
              <a:schemeClr val="dk1"/>
            </a:solidFill>
            <a:prstDash val="dot"/>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Phase 2: Freshdesk Set Up</a:t>
            </a:r>
            <a:endParaRPr b="1" sz="800">
              <a:latin typeface="Nunito"/>
              <a:ea typeface="Nunito"/>
              <a:cs typeface="Nunito"/>
              <a:sym typeface="Nunito"/>
            </a:endParaRPr>
          </a:p>
        </p:txBody>
      </p:sp>
      <p:sp>
        <p:nvSpPr>
          <p:cNvPr id="358" name="Google Shape;358;p36"/>
          <p:cNvSpPr/>
          <p:nvPr/>
        </p:nvSpPr>
        <p:spPr>
          <a:xfrm>
            <a:off x="3705017" y="1927125"/>
            <a:ext cx="5779800" cy="332700"/>
          </a:xfrm>
          <a:prstGeom prst="chevron">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Phase 3: Improve KOKO Core integration including designing a new KOKO Core ‘Customer view’ from a support perspective</a:t>
            </a:r>
            <a:endParaRPr b="1" sz="800">
              <a:latin typeface="Nunito"/>
              <a:ea typeface="Nunito"/>
              <a:cs typeface="Nunito"/>
              <a:sym typeface="Nunito"/>
            </a:endParaRPr>
          </a:p>
        </p:txBody>
      </p:sp>
      <p:cxnSp>
        <p:nvCxnSpPr>
          <p:cNvPr id="359" name="Google Shape;359;p36"/>
          <p:cNvCxnSpPr/>
          <p:nvPr/>
        </p:nvCxnSpPr>
        <p:spPr>
          <a:xfrm>
            <a:off x="4529250" y="2831275"/>
            <a:ext cx="5700" cy="1402500"/>
          </a:xfrm>
          <a:prstGeom prst="straightConnector1">
            <a:avLst/>
          </a:prstGeom>
          <a:noFill/>
          <a:ln cap="flat" cmpd="sng" w="9525">
            <a:solidFill>
              <a:schemeClr val="dk2"/>
            </a:solidFill>
            <a:prstDash val="dot"/>
            <a:round/>
            <a:headEnd len="med" w="med" type="none"/>
            <a:tailEnd len="med" w="med" type="triangle"/>
          </a:ln>
        </p:spPr>
      </p:cxnSp>
      <p:sp>
        <p:nvSpPr>
          <p:cNvPr id="360" name="Google Shape;360;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Overall plan</a:t>
            </a:r>
            <a:endParaRPr/>
          </a:p>
        </p:txBody>
      </p:sp>
      <p:cxnSp>
        <p:nvCxnSpPr>
          <p:cNvPr id="361" name="Google Shape;361;p36"/>
          <p:cNvCxnSpPr/>
          <p:nvPr/>
        </p:nvCxnSpPr>
        <p:spPr>
          <a:xfrm>
            <a:off x="2835075" y="2831275"/>
            <a:ext cx="3900" cy="1367400"/>
          </a:xfrm>
          <a:prstGeom prst="straightConnector1">
            <a:avLst/>
          </a:prstGeom>
          <a:noFill/>
          <a:ln cap="flat" cmpd="sng" w="9525">
            <a:solidFill>
              <a:schemeClr val="dk2"/>
            </a:solidFill>
            <a:prstDash val="dot"/>
            <a:round/>
            <a:headEnd len="med" w="med" type="none"/>
            <a:tailEnd len="med" w="med" type="triangle"/>
          </a:ln>
        </p:spPr>
      </p:cxnSp>
      <p:cxnSp>
        <p:nvCxnSpPr>
          <p:cNvPr id="362" name="Google Shape;362;p36"/>
          <p:cNvCxnSpPr/>
          <p:nvPr/>
        </p:nvCxnSpPr>
        <p:spPr>
          <a:xfrm>
            <a:off x="7532500" y="2255425"/>
            <a:ext cx="12900" cy="1936200"/>
          </a:xfrm>
          <a:prstGeom prst="straightConnector1">
            <a:avLst/>
          </a:prstGeom>
          <a:noFill/>
          <a:ln cap="flat" cmpd="sng" w="9525">
            <a:solidFill>
              <a:schemeClr val="dk2"/>
            </a:solidFill>
            <a:prstDash val="dot"/>
            <a:round/>
            <a:headEnd len="med" w="med" type="none"/>
            <a:tailEnd len="med" w="med" type="triangle"/>
          </a:ln>
        </p:spPr>
      </p:cxnSp>
      <p:sp>
        <p:nvSpPr>
          <p:cNvPr id="363" name="Google Shape;363;p36"/>
          <p:cNvSpPr/>
          <p:nvPr/>
        </p:nvSpPr>
        <p:spPr>
          <a:xfrm>
            <a:off x="-66000" y="1367675"/>
            <a:ext cx="2337000" cy="332700"/>
          </a:xfrm>
          <a:prstGeom prst="chevron">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latin typeface="Nunito"/>
                <a:ea typeface="Nunito"/>
                <a:cs typeface="Nunito"/>
                <a:sym typeface="Nunito"/>
              </a:rPr>
              <a:t>Phase 1: Close out POC</a:t>
            </a:r>
            <a:endParaRPr b="1" sz="800">
              <a:latin typeface="Nunito"/>
              <a:ea typeface="Nunito"/>
              <a:cs typeface="Nunito"/>
              <a:sym typeface="Nunito"/>
            </a:endParaRPr>
          </a:p>
        </p:txBody>
      </p:sp>
      <p:sp>
        <p:nvSpPr>
          <p:cNvPr id="364" name="Google Shape;364;p36"/>
          <p:cNvSpPr/>
          <p:nvPr/>
        </p:nvSpPr>
        <p:spPr>
          <a:xfrm>
            <a:off x="3784225" y="2498575"/>
            <a:ext cx="1721700" cy="332700"/>
          </a:xfrm>
          <a:prstGeom prst="chevron">
            <a:avLst>
              <a:gd fmla="val 50000" name="adj"/>
            </a:avLst>
          </a:prstGeom>
          <a:solidFill>
            <a:srgbClr val="65D9F8"/>
          </a:solidFill>
          <a:ln cap="flat" cmpd="sng" w="9525">
            <a:solidFill>
              <a:schemeClr val="dk1"/>
            </a:solidFill>
            <a:prstDash val="solid"/>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Use case 3: Free fuel </a:t>
            </a:r>
            <a:endParaRPr b="1" sz="800">
              <a:latin typeface="Nunito"/>
              <a:ea typeface="Nunito"/>
              <a:cs typeface="Nunito"/>
              <a:sym typeface="Nunito"/>
            </a:endParaRPr>
          </a:p>
        </p:txBody>
      </p:sp>
      <p:sp>
        <p:nvSpPr>
          <p:cNvPr id="365" name="Google Shape;365;p36"/>
          <p:cNvSpPr/>
          <p:nvPr/>
        </p:nvSpPr>
        <p:spPr>
          <a:xfrm>
            <a:off x="7276225" y="2491125"/>
            <a:ext cx="1721700" cy="332700"/>
          </a:xfrm>
          <a:prstGeom prst="chevron">
            <a:avLst>
              <a:gd fmla="val 50000" name="adj"/>
            </a:avLst>
          </a:prstGeom>
          <a:solidFill>
            <a:srgbClr val="C9DAF8"/>
          </a:solidFill>
          <a:ln cap="flat" cmpd="sng" w="9525">
            <a:solidFill>
              <a:schemeClr val="dk1"/>
            </a:solidFill>
            <a:prstDash val="dot"/>
            <a:round/>
            <a:headEnd len="sm" w="sm" type="none"/>
            <a:tailEnd len="sm" w="sm" type="none"/>
          </a:ln>
        </p:spPr>
        <p:txBody>
          <a:bodyPr anchorCtr="0" anchor="ctr" bIns="68575" lIns="0" spcFirstLastPara="1" rIns="0" wrap="square" tIns="68575">
            <a:noAutofit/>
          </a:bodyPr>
          <a:lstStyle/>
          <a:p>
            <a:pPr indent="0" lvl="0" marL="0" marR="0" rtl="0" algn="l">
              <a:lnSpc>
                <a:spcPct val="100000"/>
              </a:lnSpc>
              <a:spcBef>
                <a:spcPts val="0"/>
              </a:spcBef>
              <a:spcAft>
                <a:spcPts val="0"/>
              </a:spcAft>
              <a:buNone/>
            </a:pPr>
            <a:r>
              <a:rPr b="1" lang="en" sz="800">
                <a:latin typeface="Nunito"/>
                <a:ea typeface="Nunito"/>
                <a:cs typeface="Nunito"/>
                <a:sym typeface="Nunito"/>
              </a:rPr>
              <a:t>Use case 4: Carbon data reqs</a:t>
            </a:r>
            <a:endParaRPr b="1" sz="8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aphicFrame>
        <p:nvGraphicFramePr>
          <p:cNvPr id="370" name="Google Shape;370;p37"/>
          <p:cNvGraphicFramePr/>
          <p:nvPr/>
        </p:nvGraphicFramePr>
        <p:xfrm>
          <a:off x="291625" y="895350"/>
          <a:ext cx="3000000" cy="3000000"/>
        </p:xfrm>
        <a:graphic>
          <a:graphicData uri="http://schemas.openxmlformats.org/drawingml/2006/table">
            <a:tbl>
              <a:tblPr>
                <a:noFill/>
                <a:tableStyleId>{517CCA4A-E1DB-4CDD-A15A-79798332D2F4}</a:tableStyleId>
              </a:tblPr>
              <a:tblGrid>
                <a:gridCol w="1691150"/>
                <a:gridCol w="1691150"/>
                <a:gridCol w="1691150"/>
                <a:gridCol w="1691150"/>
                <a:gridCol w="1691150"/>
              </a:tblGrid>
              <a:tr h="381000">
                <a:tc>
                  <a:txBody>
                    <a:bodyPr/>
                    <a:lstStyle/>
                    <a:p>
                      <a:pPr indent="0" lvl="0" marL="0" rtl="0" algn="l">
                        <a:lnSpc>
                          <a:spcPct val="115000"/>
                        </a:lnSpc>
                        <a:spcBef>
                          <a:spcPts val="0"/>
                        </a:spcBef>
                        <a:spcAft>
                          <a:spcPts val="0"/>
                        </a:spcAft>
                        <a:buNone/>
                      </a:pPr>
                      <a:r>
                        <a:rPr b="1" lang="en" sz="1000">
                          <a:solidFill>
                            <a:schemeClr val="dk1"/>
                          </a:solidFill>
                          <a:latin typeface="Nunito"/>
                          <a:ea typeface="Nunito"/>
                          <a:cs typeface="Nunito"/>
                          <a:sym typeface="Nunito"/>
                        </a:rPr>
                        <a:t>Phase 1: Live PoC of Freshdesk to prove/disprove key value claims</a:t>
                      </a:r>
                      <a:r>
                        <a:rPr lang="en" sz="1000">
                          <a:solidFill>
                            <a:schemeClr val="dk1"/>
                          </a:solidFill>
                          <a:latin typeface="Nunito"/>
                          <a:ea typeface="Nunito"/>
                          <a:cs typeface="Nunito"/>
                          <a:sym typeface="Nunito"/>
                        </a:rPr>
                        <a:t> [~2 weeks]</a:t>
                      </a:r>
                      <a:endParaRPr sz="1000"/>
                    </a:p>
                  </a:txBody>
                  <a:tcPr marT="91425" marB="91425" marR="91425" marL="91425"/>
                </a:tc>
                <a:tc>
                  <a:txBody>
                    <a:bodyPr/>
                    <a:lstStyle/>
                    <a:p>
                      <a:pPr indent="0" lvl="0" marL="0" rtl="0" algn="l">
                        <a:lnSpc>
                          <a:spcPct val="115000"/>
                        </a:lnSpc>
                        <a:spcBef>
                          <a:spcPts val="0"/>
                        </a:spcBef>
                        <a:spcAft>
                          <a:spcPts val="0"/>
                        </a:spcAft>
                        <a:buNone/>
                      </a:pPr>
                      <a:r>
                        <a:rPr b="1" lang="en" sz="1000">
                          <a:solidFill>
                            <a:schemeClr val="dk1"/>
                          </a:solidFill>
                          <a:latin typeface="Nunito"/>
                          <a:ea typeface="Nunito"/>
                          <a:cs typeface="Nunito"/>
                          <a:sym typeface="Nunito"/>
                        </a:rPr>
                        <a:t>Phase 2: Set up Freshdesk in parallel to Zendesk</a:t>
                      </a:r>
                      <a:r>
                        <a:rPr lang="en"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 sz="1000">
                          <a:solidFill>
                            <a:schemeClr val="dk1"/>
                          </a:solidFill>
                          <a:latin typeface="Nunito"/>
                          <a:ea typeface="Nunito"/>
                          <a:cs typeface="Nunito"/>
                          <a:sym typeface="Nunito"/>
                        </a:rPr>
                        <a:t>[~2-4 weeks]</a:t>
                      </a:r>
                      <a:endParaRPr sz="1000"/>
                    </a:p>
                  </a:txBody>
                  <a:tcPr marT="91425" marB="91425" marR="91425" marL="91425"/>
                </a:tc>
                <a:tc>
                  <a:txBody>
                    <a:bodyPr/>
                    <a:lstStyle/>
                    <a:p>
                      <a:pPr indent="0" lvl="0" marL="0" rtl="0" algn="just">
                        <a:lnSpc>
                          <a:spcPct val="115000"/>
                        </a:lnSpc>
                        <a:spcBef>
                          <a:spcPts val="0"/>
                        </a:spcBef>
                        <a:spcAft>
                          <a:spcPts val="0"/>
                        </a:spcAft>
                        <a:buNone/>
                      </a:pPr>
                      <a:r>
                        <a:rPr b="1" lang="en" sz="1000">
                          <a:solidFill>
                            <a:schemeClr val="dk1"/>
                          </a:solidFill>
                          <a:latin typeface="Nunito"/>
                          <a:ea typeface="Nunito"/>
                          <a:cs typeface="Nunito"/>
                          <a:sym typeface="Nunito"/>
                        </a:rPr>
                        <a:t>Phase 3: Improve KOKO Core integration</a:t>
                      </a:r>
                      <a:r>
                        <a:rPr lang="en" sz="1000">
                          <a:solidFill>
                            <a:schemeClr val="dk1"/>
                          </a:solidFill>
                          <a:latin typeface="Nunito"/>
                          <a:ea typeface="Nunito"/>
                          <a:cs typeface="Nunito"/>
                          <a:sym typeface="Nunito"/>
                        </a:rPr>
                        <a:t> </a:t>
                      </a:r>
                      <a:endParaRPr sz="1000">
                        <a:solidFill>
                          <a:schemeClr val="dk1"/>
                        </a:solidFill>
                        <a:latin typeface="Nunito"/>
                        <a:ea typeface="Nunito"/>
                        <a:cs typeface="Nunito"/>
                        <a:sym typeface="Nunito"/>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[~4-8 weeks]</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sz="1000"/>
                    </a:p>
                  </a:txBody>
                  <a:tcPr marT="91425" marB="91425" marR="91425" marL="91425"/>
                </a:tc>
                <a:tc>
                  <a:txBody>
                    <a:bodyPr/>
                    <a:lstStyle/>
                    <a:p>
                      <a:pPr indent="0" lvl="0" marL="0" rtl="0" algn="l">
                        <a:lnSpc>
                          <a:spcPct val="115000"/>
                        </a:lnSpc>
                        <a:spcBef>
                          <a:spcPts val="0"/>
                        </a:spcBef>
                        <a:spcAft>
                          <a:spcPts val="1200"/>
                        </a:spcAft>
                        <a:buNone/>
                      </a:pPr>
                      <a:r>
                        <a:rPr b="1" lang="en" sz="1000">
                          <a:solidFill>
                            <a:schemeClr val="dk1"/>
                          </a:solidFill>
                          <a:latin typeface="Nunito"/>
                          <a:ea typeface="Nunito"/>
                          <a:cs typeface="Nunito"/>
                          <a:sym typeface="Nunito"/>
                        </a:rPr>
                        <a:t>Phase 4: Migrate Zendesk incremental data</a:t>
                      </a:r>
                      <a:r>
                        <a:rPr lang="en" sz="1000">
                          <a:solidFill>
                            <a:schemeClr val="dk1"/>
                          </a:solidFill>
                          <a:latin typeface="Roboto"/>
                          <a:ea typeface="Roboto"/>
                          <a:cs typeface="Roboto"/>
                          <a:sym typeface="Roboto"/>
                        </a:rPr>
                        <a:t> </a:t>
                      </a:r>
                      <a:r>
                        <a:rPr lang="en" sz="1000">
                          <a:solidFill>
                            <a:schemeClr val="dk1"/>
                          </a:solidFill>
                          <a:latin typeface="Nunito"/>
                          <a:ea typeface="Nunito"/>
                          <a:cs typeface="Nunito"/>
                          <a:sym typeface="Nunito"/>
                        </a:rPr>
                        <a:t>[2-4 weeks]</a:t>
                      </a:r>
                      <a:endParaRPr sz="1000"/>
                    </a:p>
                  </a:txBody>
                  <a:tcPr marT="91425" marB="91425" marR="91425" marL="91425"/>
                </a:tc>
                <a:tc>
                  <a:txBody>
                    <a:bodyPr/>
                    <a:lstStyle/>
                    <a:p>
                      <a:pPr indent="0" lvl="0" marL="0" rtl="0" algn="just">
                        <a:lnSpc>
                          <a:spcPct val="115000"/>
                        </a:lnSpc>
                        <a:spcBef>
                          <a:spcPts val="0"/>
                        </a:spcBef>
                        <a:spcAft>
                          <a:spcPts val="0"/>
                        </a:spcAft>
                        <a:buNone/>
                      </a:pPr>
                      <a:r>
                        <a:rPr b="1" lang="en" sz="1000">
                          <a:solidFill>
                            <a:schemeClr val="dk1"/>
                          </a:solidFill>
                          <a:latin typeface="Nunito"/>
                          <a:ea typeface="Nunito"/>
                          <a:cs typeface="Nunito"/>
                          <a:sym typeface="Nunito"/>
                        </a:rPr>
                        <a:t>Phase 5: Activate new CC functionality</a:t>
                      </a:r>
                      <a:r>
                        <a:rPr lang="en" sz="1000">
                          <a:solidFill>
                            <a:schemeClr val="dk1"/>
                          </a:solidFill>
                          <a:latin typeface="Nunito"/>
                          <a:ea typeface="Nunito"/>
                          <a:cs typeface="Nunito"/>
                          <a:sym typeface="Nunito"/>
                        </a:rPr>
                        <a:t> [? weeks]</a:t>
                      </a:r>
                      <a:endParaRPr sz="1000"/>
                    </a:p>
                  </a:txBody>
                  <a:tcPr marT="91425" marB="91425" marR="91425" marL="91425"/>
                </a:tc>
              </a:tr>
              <a:tr h="2771525">
                <a:tc>
                  <a:txBody>
                    <a:bodyPr/>
                    <a:lstStyle/>
                    <a:p>
                      <a:pPr indent="-165100" lvl="0" marL="228600" rtl="0" algn="l">
                        <a:lnSpc>
                          <a:spcPct val="115000"/>
                        </a:lnSpc>
                        <a:spcBef>
                          <a:spcPts val="1200"/>
                        </a:spcBef>
                        <a:spcAft>
                          <a:spcPts val="0"/>
                        </a:spcAft>
                        <a:buClr>
                          <a:schemeClr val="dk1"/>
                        </a:buClr>
                        <a:buSzPts val="800"/>
                        <a:buFont typeface="Nunito"/>
                        <a:buChar char="●"/>
                      </a:pPr>
                      <a:r>
                        <a:rPr lang="en" sz="800">
                          <a:solidFill>
                            <a:schemeClr val="dk1"/>
                          </a:solidFill>
                          <a:latin typeface="Nunito"/>
                          <a:ea typeface="Nunito"/>
                          <a:cs typeface="Nunito"/>
                          <a:sym typeface="Nunito"/>
                        </a:rPr>
                        <a:t>Set up ticket integration with Freshservice and try out for a few tickets</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Have a CC agent dry run the tool for a few support calls (compare to Zendesk)</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Set up 1-2 cooker field service engineers with the mobile app and try it out</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b="1" lang="en" sz="800">
                          <a:solidFill>
                            <a:schemeClr val="dk1"/>
                          </a:solidFill>
                          <a:highlight>
                            <a:srgbClr val="65D9F8"/>
                          </a:highlight>
                          <a:latin typeface="Nunito"/>
                          <a:ea typeface="Nunito"/>
                          <a:cs typeface="Nunito"/>
                          <a:sym typeface="Nunito"/>
                        </a:rPr>
                        <a:t>Go/no-go decision for Freshdesk as Zendesk replacement</a:t>
                      </a:r>
                      <a:endParaRPr b="1" sz="300">
                        <a:solidFill>
                          <a:schemeClr val="dk1"/>
                        </a:solidFill>
                        <a:highlight>
                          <a:srgbClr val="65D9F8"/>
                        </a:highlight>
                        <a:latin typeface="Nunito"/>
                        <a:ea typeface="Nunito"/>
                        <a:cs typeface="Nunito"/>
                        <a:sym typeface="Nunito"/>
                      </a:endParaRPr>
                    </a:p>
                  </a:txBody>
                  <a:tcPr marT="91425" marB="91425" marR="91425" marL="91425"/>
                </a:tc>
                <a:tc>
                  <a:txBody>
                    <a:bodyPr/>
                    <a:lstStyle/>
                    <a:p>
                      <a:pPr indent="-165100" lvl="0" marL="228600" marR="0" rtl="0" algn="l">
                        <a:lnSpc>
                          <a:spcPct val="115000"/>
                        </a:lnSpc>
                        <a:spcBef>
                          <a:spcPts val="1200"/>
                        </a:spcBef>
                        <a:spcAft>
                          <a:spcPts val="0"/>
                        </a:spcAft>
                        <a:buClr>
                          <a:schemeClr val="dk1"/>
                        </a:buClr>
                        <a:buSzPts val="800"/>
                        <a:buFont typeface="Nunito"/>
                        <a:buChar char="●"/>
                      </a:pPr>
                      <a:r>
                        <a:rPr lang="en" sz="800">
                          <a:solidFill>
                            <a:schemeClr val="dk1"/>
                          </a:solidFill>
                          <a:latin typeface="Nunito"/>
                          <a:ea typeface="Nunito"/>
                          <a:cs typeface="Nunito"/>
                          <a:sym typeface="Nunito"/>
                        </a:rPr>
                        <a:t>Make sure current support process work (close to current Zendesk process)</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Integrate VoIP call centre and </a:t>
                      </a:r>
                      <a:r>
                        <a:rPr lang="en" sz="800">
                          <a:solidFill>
                            <a:schemeClr val="dk1"/>
                          </a:solidFill>
                          <a:latin typeface="Nunito"/>
                          <a:ea typeface="Nunito"/>
                          <a:cs typeface="Nunito"/>
                          <a:sym typeface="Nunito"/>
                        </a:rPr>
                        <a:t>SMS</a:t>
                      </a:r>
                      <a:r>
                        <a:rPr lang="en" sz="800">
                          <a:solidFill>
                            <a:schemeClr val="dk1"/>
                          </a:solidFill>
                          <a:latin typeface="Nunito"/>
                          <a:ea typeface="Nunito"/>
                          <a:cs typeface="Nunito"/>
                          <a:sym typeface="Nunito"/>
                        </a:rPr>
                        <a:t> with Freshdesk</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Integrate with KOKO Core (functionally equivalent with Zendesk)</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Set up and roll out cooker field service mobile app (Freshservice Field Mgmt) - esp. for hatch tracking as first use case</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Train CC and field service users</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Cut over live service to Freshdesk</a:t>
                      </a:r>
                      <a:endParaRPr sz="800">
                        <a:solidFill>
                          <a:schemeClr val="dk1"/>
                        </a:solidFill>
                        <a:latin typeface="Nunito"/>
                        <a:ea typeface="Nunito"/>
                        <a:cs typeface="Nunito"/>
                        <a:sym typeface="Nunito"/>
                      </a:endParaRPr>
                    </a:p>
                  </a:txBody>
                  <a:tcPr marT="91425" marB="91425" marR="91425" marL="91425"/>
                </a:tc>
                <a:tc>
                  <a:txBody>
                    <a:bodyPr/>
                    <a:lstStyle/>
                    <a:p>
                      <a:pPr indent="-165100" lvl="0" marL="228600" marR="0" rtl="0" algn="l">
                        <a:lnSpc>
                          <a:spcPct val="115000"/>
                        </a:lnSpc>
                        <a:spcBef>
                          <a:spcPts val="1200"/>
                        </a:spcBef>
                        <a:spcAft>
                          <a:spcPts val="0"/>
                        </a:spcAft>
                        <a:buClr>
                          <a:schemeClr val="dk1"/>
                        </a:buClr>
                        <a:buSzPts val="800"/>
                        <a:buFont typeface="Nunito"/>
                        <a:buChar char="●"/>
                      </a:pPr>
                      <a:r>
                        <a:rPr lang="en" sz="800">
                          <a:solidFill>
                            <a:schemeClr val="dk1"/>
                          </a:solidFill>
                          <a:latin typeface="Nunito"/>
                          <a:ea typeface="Nunito"/>
                          <a:cs typeface="Nunito"/>
                          <a:sym typeface="Nunito"/>
                        </a:rPr>
                        <a:t>Design new KOKO Core ‘Customer view’ from a support perspective</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Build new (bi-directional) integration layer between KOKO Core and Freshdesk</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Integrate systems</a:t>
                      </a:r>
                      <a:endParaRPr sz="800">
                        <a:solidFill>
                          <a:schemeClr val="dk1"/>
                        </a:solidFill>
                        <a:latin typeface="Nunito"/>
                        <a:ea typeface="Nunito"/>
                        <a:cs typeface="Nunito"/>
                        <a:sym typeface="Nunito"/>
                      </a:endParaRPr>
                    </a:p>
                    <a:p>
                      <a:pPr indent="0" lvl="0" marL="457200" marR="0" rtl="0" algn="l">
                        <a:lnSpc>
                          <a:spcPct val="115000"/>
                        </a:lnSpc>
                        <a:spcBef>
                          <a:spcPts val="1200"/>
                        </a:spcBef>
                        <a:spcAft>
                          <a:spcPts val="1200"/>
                        </a:spcAft>
                        <a:buNone/>
                      </a:pPr>
                      <a:r>
                        <a:t/>
                      </a:r>
                      <a:endParaRPr sz="800">
                        <a:solidFill>
                          <a:schemeClr val="dk1"/>
                        </a:solidFill>
                        <a:latin typeface="Nunito"/>
                        <a:ea typeface="Nunito"/>
                        <a:cs typeface="Nunito"/>
                        <a:sym typeface="Nunito"/>
                      </a:endParaRPr>
                    </a:p>
                  </a:txBody>
                  <a:tcPr marT="91425" marB="91425" marR="91425" marL="91425"/>
                </a:tc>
                <a:tc>
                  <a:txBody>
                    <a:bodyPr/>
                    <a:lstStyle/>
                    <a:p>
                      <a:pPr indent="-165100" lvl="0" marL="228600" marR="0" rtl="0" algn="l">
                        <a:lnSpc>
                          <a:spcPct val="115000"/>
                        </a:lnSpc>
                        <a:spcBef>
                          <a:spcPts val="1200"/>
                        </a:spcBef>
                        <a:spcAft>
                          <a:spcPts val="0"/>
                        </a:spcAft>
                        <a:buClr>
                          <a:schemeClr val="dk1"/>
                        </a:buClr>
                        <a:buSzPts val="800"/>
                        <a:buFont typeface="Nunito"/>
                        <a:buChar char="●"/>
                      </a:pPr>
                      <a:r>
                        <a:rPr lang="en" sz="800">
                          <a:solidFill>
                            <a:schemeClr val="dk1"/>
                          </a:solidFill>
                          <a:latin typeface="Nunito"/>
                          <a:ea typeface="Nunito"/>
                          <a:cs typeface="Nunito"/>
                          <a:sym typeface="Nunito"/>
                        </a:rPr>
                        <a:t>Export Zendesk ticket data (more detailed) into KOKO Core (via integration layer)</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Decommission Zendesk</a:t>
                      </a:r>
                      <a:endParaRPr sz="800">
                        <a:solidFill>
                          <a:schemeClr val="dk1"/>
                        </a:solidFill>
                        <a:latin typeface="Nunito"/>
                        <a:ea typeface="Nunito"/>
                        <a:cs typeface="Nunito"/>
                        <a:sym typeface="Nunito"/>
                      </a:endParaRPr>
                    </a:p>
                    <a:p>
                      <a:pPr indent="0" lvl="0" marL="457200" marR="0" rtl="0" algn="l">
                        <a:lnSpc>
                          <a:spcPct val="115000"/>
                        </a:lnSpc>
                        <a:spcBef>
                          <a:spcPts val="1200"/>
                        </a:spcBef>
                        <a:spcAft>
                          <a:spcPts val="1200"/>
                        </a:spcAft>
                        <a:buNone/>
                      </a:pPr>
                      <a:r>
                        <a:t/>
                      </a:r>
                      <a:endParaRPr sz="800">
                        <a:solidFill>
                          <a:schemeClr val="dk1"/>
                        </a:solidFill>
                        <a:latin typeface="Nunito"/>
                        <a:ea typeface="Nunito"/>
                        <a:cs typeface="Nunito"/>
                        <a:sym typeface="Nunito"/>
                      </a:endParaRPr>
                    </a:p>
                  </a:txBody>
                  <a:tcPr marT="91425" marB="91425" marR="91425" marL="91425"/>
                </a:tc>
                <a:tc>
                  <a:txBody>
                    <a:bodyPr/>
                    <a:lstStyle/>
                    <a:p>
                      <a:pPr indent="-165100" lvl="0" marL="228600" marR="0" rtl="0" algn="l">
                        <a:lnSpc>
                          <a:spcPct val="115000"/>
                        </a:lnSpc>
                        <a:spcBef>
                          <a:spcPts val="1200"/>
                        </a:spcBef>
                        <a:spcAft>
                          <a:spcPts val="0"/>
                        </a:spcAft>
                        <a:buClr>
                          <a:schemeClr val="dk1"/>
                        </a:buClr>
                        <a:buSzPts val="800"/>
                        <a:buFont typeface="Nunito"/>
                        <a:buChar char="●"/>
                      </a:pPr>
                      <a:r>
                        <a:rPr lang="en" sz="800">
                          <a:solidFill>
                            <a:schemeClr val="dk1"/>
                          </a:solidFill>
                          <a:latin typeface="Nunito"/>
                          <a:ea typeface="Nunito"/>
                          <a:cs typeface="Nunito"/>
                          <a:sym typeface="Nunito"/>
                        </a:rPr>
                        <a:t>Set up some call scripts/macros</a:t>
                      </a:r>
                      <a:endParaRPr sz="800">
                        <a:solidFill>
                          <a:schemeClr val="dk1"/>
                        </a:solidFill>
                        <a:latin typeface="Nunito"/>
                        <a:ea typeface="Nunito"/>
                        <a:cs typeface="Nunito"/>
                        <a:sym typeface="Nunito"/>
                      </a:endParaRPr>
                    </a:p>
                    <a:p>
                      <a:pPr indent="-165100" lvl="0" marL="228600" marR="0" rtl="0" algn="l">
                        <a:lnSpc>
                          <a:spcPct val="115000"/>
                        </a:lnSpc>
                        <a:spcBef>
                          <a:spcPts val="0"/>
                        </a:spcBef>
                        <a:spcAft>
                          <a:spcPts val="0"/>
                        </a:spcAft>
                        <a:buClr>
                          <a:schemeClr val="dk1"/>
                        </a:buClr>
                        <a:buSzPts val="800"/>
                        <a:buFont typeface="Nunito"/>
                        <a:buChar char="●"/>
                      </a:pPr>
                      <a:r>
                        <a:rPr lang="en" sz="800">
                          <a:solidFill>
                            <a:schemeClr val="dk1"/>
                          </a:solidFill>
                          <a:latin typeface="Nunito"/>
                          <a:ea typeface="Nunito"/>
                          <a:cs typeface="Nunito"/>
                          <a:sym typeface="Nunito"/>
                        </a:rPr>
                        <a:t>Identify additional improvement opportunities (e.g. putting cookers and KPs into Freshdesk as ‘custom objects’)</a:t>
                      </a:r>
                      <a:endParaRPr sz="800">
                        <a:solidFill>
                          <a:schemeClr val="dk1"/>
                        </a:solidFill>
                        <a:latin typeface="Nunito"/>
                        <a:ea typeface="Nunito"/>
                        <a:cs typeface="Nunito"/>
                        <a:sym typeface="Nunito"/>
                      </a:endParaRPr>
                    </a:p>
                    <a:p>
                      <a:pPr indent="0" lvl="0" marL="457200" marR="0" rtl="0" algn="l">
                        <a:lnSpc>
                          <a:spcPct val="115000"/>
                        </a:lnSpc>
                        <a:spcBef>
                          <a:spcPts val="1200"/>
                        </a:spcBef>
                        <a:spcAft>
                          <a:spcPts val="1200"/>
                        </a:spcAft>
                        <a:buNone/>
                      </a:pPr>
                      <a:r>
                        <a:t/>
                      </a:r>
                      <a:endParaRPr sz="800">
                        <a:solidFill>
                          <a:schemeClr val="dk1"/>
                        </a:solidFill>
                        <a:latin typeface="Nunito"/>
                        <a:ea typeface="Nunito"/>
                        <a:cs typeface="Nunito"/>
                        <a:sym typeface="Nunito"/>
                      </a:endParaRPr>
                    </a:p>
                  </a:txBody>
                  <a:tcPr marT="91425" marB="91425" marR="91425" marL="91425"/>
                </a:tc>
              </a:tr>
            </a:tbl>
          </a:graphicData>
        </a:graphic>
      </p:graphicFrame>
      <p:sp>
        <p:nvSpPr>
          <p:cNvPr id="371" name="Google Shape;371;p3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Plan: Updating Support Systems</a:t>
            </a:r>
            <a:endParaRPr/>
          </a:p>
        </p:txBody>
      </p:sp>
      <p:sp>
        <p:nvSpPr>
          <p:cNvPr id="372" name="Google Shape;372;p37"/>
          <p:cNvSpPr/>
          <p:nvPr/>
        </p:nvSpPr>
        <p:spPr>
          <a:xfrm rot="-1466614">
            <a:off x="-16915" y="764189"/>
            <a:ext cx="1239030" cy="320497"/>
          </a:xfrm>
          <a:prstGeom prst="flowChartPunchedTape">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Nearing completion</a:t>
            </a:r>
            <a:endParaRPr sz="900">
              <a:latin typeface="Nunito"/>
              <a:ea typeface="Nunito"/>
              <a:cs typeface="Nunito"/>
              <a:sym typeface="Nunito"/>
            </a:endParaRPr>
          </a:p>
        </p:txBody>
      </p:sp>
      <p:sp>
        <p:nvSpPr>
          <p:cNvPr id="373" name="Google Shape;373;p37"/>
          <p:cNvSpPr/>
          <p:nvPr/>
        </p:nvSpPr>
        <p:spPr>
          <a:xfrm>
            <a:off x="623325" y="3749625"/>
            <a:ext cx="808800" cy="625800"/>
          </a:xfrm>
          <a:prstGeom prst="up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We are  here</a:t>
            </a:r>
            <a:endParaRPr sz="700"/>
          </a:p>
        </p:txBody>
      </p:sp>
      <p:sp>
        <p:nvSpPr>
          <p:cNvPr id="374" name="Google Shape;374;p37"/>
          <p:cNvSpPr/>
          <p:nvPr/>
        </p:nvSpPr>
        <p:spPr>
          <a:xfrm>
            <a:off x="6160725" y="3849775"/>
            <a:ext cx="2796600" cy="754200"/>
          </a:xfrm>
          <a:prstGeom prst="rect">
            <a:avLst/>
          </a:prstGeom>
          <a:solidFill>
            <a:srgbClr val="E5F1FC"/>
          </a:solidFill>
          <a:ln>
            <a:noFill/>
          </a:ln>
        </p:spPr>
        <p:txBody>
          <a:bodyPr anchorCtr="0" anchor="ctr" bIns="91425" lIns="91425" spcFirstLastPara="1" rIns="91425" wrap="square" tIns="91425">
            <a:noAutofit/>
          </a:bodyPr>
          <a:lstStyle/>
          <a:p>
            <a:pPr indent="-285750" lvl="0" marL="457200" rtl="0" algn="l">
              <a:spcBef>
                <a:spcPts val="0"/>
              </a:spcBef>
              <a:spcAft>
                <a:spcPts val="0"/>
              </a:spcAft>
              <a:buSzPts val="900"/>
              <a:buFont typeface="Nunito"/>
              <a:buChar char="●"/>
            </a:pPr>
            <a:r>
              <a:rPr lang="en" sz="900">
                <a:latin typeface="Nunito"/>
                <a:ea typeface="Nunito"/>
                <a:cs typeface="Nunito"/>
                <a:sym typeface="Nunito"/>
              </a:rPr>
              <a:t>Some phases can run concurrently.</a:t>
            </a:r>
            <a:endParaRPr sz="900">
              <a:latin typeface="Nunito"/>
              <a:ea typeface="Nunito"/>
              <a:cs typeface="Nunito"/>
              <a:sym typeface="Nunito"/>
            </a:endParaRPr>
          </a:p>
          <a:p>
            <a:pPr indent="-285750" lvl="0" marL="457200" rtl="0" algn="l">
              <a:spcBef>
                <a:spcPts val="0"/>
              </a:spcBef>
              <a:spcAft>
                <a:spcPts val="0"/>
              </a:spcAft>
              <a:buSzPts val="900"/>
              <a:buFont typeface="Nunito"/>
              <a:buChar char="●"/>
            </a:pPr>
            <a:r>
              <a:rPr lang="en" sz="900">
                <a:latin typeface="Nunito"/>
                <a:ea typeface="Nunito"/>
                <a:cs typeface="Nunito"/>
                <a:sym typeface="Nunito"/>
              </a:rPr>
              <a:t>Estimations are best guess for now</a:t>
            </a:r>
            <a:endParaRPr sz="900">
              <a:latin typeface="Nunito"/>
              <a:ea typeface="Nunito"/>
              <a:cs typeface="Nunito"/>
              <a:sym typeface="Nunito"/>
            </a:endParaRPr>
          </a:p>
          <a:p>
            <a:pPr indent="-285750" lvl="0" marL="457200" rtl="0" algn="l">
              <a:spcBef>
                <a:spcPts val="0"/>
              </a:spcBef>
              <a:spcAft>
                <a:spcPts val="0"/>
              </a:spcAft>
              <a:buSzPts val="900"/>
              <a:buFont typeface="Nunito"/>
              <a:buChar char="●"/>
            </a:pPr>
            <a:r>
              <a:rPr lang="en" sz="900">
                <a:latin typeface="Nunito"/>
                <a:ea typeface="Nunito"/>
                <a:cs typeface="Nunito"/>
                <a:sym typeface="Nunito"/>
              </a:rPr>
              <a:t>For more context on on the plan see </a:t>
            </a:r>
            <a:r>
              <a:rPr lang="en" sz="900" u="sng">
                <a:solidFill>
                  <a:schemeClr val="hlink"/>
                </a:solidFill>
                <a:latin typeface="Nunito"/>
                <a:ea typeface="Nunito"/>
                <a:cs typeface="Nunito"/>
                <a:sym typeface="Nunito"/>
                <a:hlinkClick r:id="rId3"/>
              </a:rPr>
              <a:t>here</a:t>
            </a:r>
            <a:r>
              <a:rPr lang="en" sz="900">
                <a:latin typeface="Nunito"/>
                <a:ea typeface="Nunito"/>
                <a:cs typeface="Nunito"/>
                <a:sym typeface="Nunito"/>
              </a:rPr>
              <a:t>.</a:t>
            </a:r>
            <a:endParaRPr sz="9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Two priority use cases</a:t>
            </a:r>
            <a:endParaRPr/>
          </a:p>
        </p:txBody>
      </p:sp>
      <p:sp>
        <p:nvSpPr>
          <p:cNvPr id="380" name="Google Shape;380;p38"/>
          <p:cNvSpPr txBox="1"/>
          <p:nvPr>
            <p:ph idx="1" type="subTitle"/>
          </p:nvPr>
        </p:nvSpPr>
        <p:spPr>
          <a:xfrm>
            <a:off x="4871900" y="999350"/>
            <a:ext cx="35820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The proposal is to run time boxed scoping exercises (</a:t>
            </a:r>
            <a:r>
              <a:rPr lang="en" sz="1200"/>
              <a:t>1</a:t>
            </a:r>
            <a:r>
              <a:rPr lang="en" sz="1200"/>
              <a:t> </a:t>
            </a:r>
            <a:r>
              <a:rPr lang="en" sz="1200"/>
              <a:t>weeks) to get enough detail to take these forwards for fixing. The outputs would cover: </a:t>
            </a:r>
            <a:endParaRPr sz="1200"/>
          </a:p>
          <a:p>
            <a:pPr indent="-304800" lvl="0" marL="457200" rtl="0" algn="l">
              <a:spcBef>
                <a:spcPts val="800"/>
              </a:spcBef>
              <a:spcAft>
                <a:spcPts val="0"/>
              </a:spcAft>
              <a:buSzPts val="1200"/>
              <a:buChar char="●"/>
            </a:pPr>
            <a:r>
              <a:rPr lang="en" sz="1200"/>
              <a:t>Outline of the problem / opportunity </a:t>
            </a:r>
            <a:endParaRPr sz="1200"/>
          </a:p>
          <a:p>
            <a:pPr indent="-304800" lvl="0" marL="457200" rtl="0" algn="l">
              <a:spcBef>
                <a:spcPts val="0"/>
              </a:spcBef>
              <a:spcAft>
                <a:spcPts val="0"/>
              </a:spcAft>
              <a:buSzPts val="1200"/>
              <a:buChar char="●"/>
            </a:pPr>
            <a:r>
              <a:rPr lang="en" sz="1200"/>
              <a:t>KPI(s) - how will we know the problem is fixed</a:t>
            </a:r>
            <a:endParaRPr sz="1200"/>
          </a:p>
          <a:p>
            <a:pPr indent="-304800" lvl="0" marL="457200" rtl="0" algn="l">
              <a:spcBef>
                <a:spcPts val="0"/>
              </a:spcBef>
              <a:spcAft>
                <a:spcPts val="0"/>
              </a:spcAft>
              <a:buSzPts val="1200"/>
              <a:buChar char="●"/>
            </a:pPr>
            <a:r>
              <a:rPr lang="en" sz="1200"/>
              <a:t>Target Users and their role in the process</a:t>
            </a:r>
            <a:endParaRPr sz="1200"/>
          </a:p>
          <a:p>
            <a:pPr indent="-304800" lvl="0" marL="457200" rtl="0" algn="l">
              <a:spcBef>
                <a:spcPts val="0"/>
              </a:spcBef>
              <a:spcAft>
                <a:spcPts val="0"/>
              </a:spcAft>
              <a:buSzPts val="1200"/>
              <a:buChar char="●"/>
            </a:pPr>
            <a:r>
              <a:rPr lang="en" sz="1200"/>
              <a:t>User journey and designs</a:t>
            </a:r>
            <a:endParaRPr sz="1200"/>
          </a:p>
          <a:p>
            <a:pPr indent="-304800" lvl="0" marL="457200" rtl="0" algn="l">
              <a:spcBef>
                <a:spcPts val="0"/>
              </a:spcBef>
              <a:spcAft>
                <a:spcPts val="0"/>
              </a:spcAft>
              <a:buSzPts val="1200"/>
              <a:buChar char="●"/>
            </a:pPr>
            <a:r>
              <a:rPr lang="en" sz="1200"/>
              <a:t>A high level solution design and data requirements</a:t>
            </a:r>
            <a:endParaRPr sz="1200"/>
          </a:p>
          <a:p>
            <a:pPr indent="-304800" lvl="0" marL="457200" rtl="0" algn="l">
              <a:spcBef>
                <a:spcPts val="0"/>
              </a:spcBef>
              <a:spcAft>
                <a:spcPts val="0"/>
              </a:spcAft>
              <a:buSzPts val="1200"/>
              <a:buChar char="●"/>
            </a:pPr>
            <a:r>
              <a:rPr lang="en" sz="1200"/>
              <a:t>User stories that can be added to the backlog</a:t>
            </a:r>
            <a:endParaRPr sz="1200"/>
          </a:p>
        </p:txBody>
      </p:sp>
      <p:sp>
        <p:nvSpPr>
          <p:cNvPr id="381" name="Google Shape;381;p38"/>
          <p:cNvSpPr/>
          <p:nvPr/>
        </p:nvSpPr>
        <p:spPr>
          <a:xfrm>
            <a:off x="738025" y="987325"/>
            <a:ext cx="2694000" cy="1724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There is normal formal process for gifting a kit aside from reassigning the canister. Volumes of transfer requests ~ 90 / week.</a:t>
            </a:r>
            <a:endParaRPr sz="800">
              <a:latin typeface="Nunito"/>
              <a:ea typeface="Nunito"/>
              <a:cs typeface="Nunito"/>
              <a:sym typeface="Nunito"/>
            </a:endParaRPr>
          </a:p>
        </p:txBody>
      </p:sp>
      <p:sp>
        <p:nvSpPr>
          <p:cNvPr id="382" name="Google Shape;382;p38"/>
          <p:cNvSpPr/>
          <p:nvPr/>
        </p:nvSpPr>
        <p:spPr>
          <a:xfrm>
            <a:off x="738025" y="3009175"/>
            <a:ext cx="2694000" cy="15567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Nunito"/>
                <a:ea typeface="Nunito"/>
                <a:cs typeface="Nunito"/>
                <a:sym typeface="Nunito"/>
              </a:rPr>
              <a:t>As a member of a household (but not the cooker purchaser) how can I buy fuel using the canister and raise an issue to Customer Care (my phone number is not on the account)</a:t>
            </a:r>
            <a:endParaRPr sz="1200">
              <a:latin typeface="Nunito"/>
              <a:ea typeface="Nunito"/>
              <a:cs typeface="Nunito"/>
              <a:sym typeface="Nunito"/>
            </a:endParaRPr>
          </a:p>
        </p:txBody>
      </p:sp>
      <p:sp>
        <p:nvSpPr>
          <p:cNvPr id="383" name="Google Shape;383;p38"/>
          <p:cNvSpPr/>
          <p:nvPr/>
        </p:nvSpPr>
        <p:spPr>
          <a:xfrm>
            <a:off x="3755475" y="1428925"/>
            <a:ext cx="816600" cy="2743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38"/>
          <p:cNvPicPr preferRelativeResize="0"/>
          <p:nvPr/>
        </p:nvPicPr>
        <p:blipFill>
          <a:blip r:embed="rId4">
            <a:alphaModFix/>
          </a:blip>
          <a:stretch>
            <a:fillRect/>
          </a:stretch>
        </p:blipFill>
        <p:spPr>
          <a:xfrm>
            <a:off x="595275" y="840925"/>
            <a:ext cx="553946" cy="588000"/>
          </a:xfrm>
          <a:prstGeom prst="rect">
            <a:avLst/>
          </a:prstGeom>
          <a:noFill/>
          <a:ln>
            <a:noFill/>
          </a:ln>
        </p:spPr>
      </p:pic>
      <p:pic>
        <p:nvPicPr>
          <p:cNvPr id="385" name="Google Shape;385;p38"/>
          <p:cNvPicPr preferRelativeResize="0"/>
          <p:nvPr/>
        </p:nvPicPr>
        <p:blipFill>
          <a:blip r:embed="rId5">
            <a:alphaModFix/>
          </a:blip>
          <a:stretch>
            <a:fillRect/>
          </a:stretch>
        </p:blipFill>
        <p:spPr>
          <a:xfrm>
            <a:off x="578850" y="2854350"/>
            <a:ext cx="409674" cy="513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9"/>
          <p:cNvSpPr/>
          <p:nvPr/>
        </p:nvSpPr>
        <p:spPr>
          <a:xfrm>
            <a:off x="5282605" y="2011399"/>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Fuel purchaser / refill person</a:t>
            </a:r>
            <a:endParaRPr>
              <a:latin typeface="Nunito"/>
              <a:ea typeface="Nunito"/>
              <a:cs typeface="Nunito"/>
              <a:sym typeface="Nunito"/>
            </a:endParaRPr>
          </a:p>
        </p:txBody>
      </p:sp>
      <p:sp>
        <p:nvSpPr>
          <p:cNvPr id="391" name="Google Shape;391;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Customer Concepts &amp; Overlaps</a:t>
            </a:r>
            <a:endParaRPr/>
          </a:p>
        </p:txBody>
      </p:sp>
      <p:sp>
        <p:nvSpPr>
          <p:cNvPr id="392" name="Google Shape;392;p39"/>
          <p:cNvSpPr/>
          <p:nvPr/>
        </p:nvSpPr>
        <p:spPr>
          <a:xfrm>
            <a:off x="4503282" y="858052"/>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Purchaser</a:t>
            </a:r>
            <a:endParaRPr>
              <a:latin typeface="Nunito"/>
              <a:ea typeface="Nunito"/>
              <a:cs typeface="Nunito"/>
              <a:sym typeface="Nunito"/>
            </a:endParaRPr>
          </a:p>
        </p:txBody>
      </p:sp>
      <p:sp>
        <p:nvSpPr>
          <p:cNvPr id="393" name="Google Shape;393;p39"/>
          <p:cNvSpPr/>
          <p:nvPr/>
        </p:nvSpPr>
        <p:spPr>
          <a:xfrm>
            <a:off x="5913045" y="858052"/>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Cooker User</a:t>
            </a:r>
            <a:endParaRPr>
              <a:latin typeface="Nunito"/>
              <a:ea typeface="Nunito"/>
              <a:cs typeface="Nunito"/>
              <a:sym typeface="Nunito"/>
            </a:endParaRPr>
          </a:p>
        </p:txBody>
      </p:sp>
      <p:sp>
        <p:nvSpPr>
          <p:cNvPr id="394" name="Google Shape;394;p39"/>
          <p:cNvSpPr txBox="1"/>
          <p:nvPr/>
        </p:nvSpPr>
        <p:spPr>
          <a:xfrm>
            <a:off x="6666300" y="3626950"/>
            <a:ext cx="2477700" cy="11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SemiBold"/>
                <a:ea typeface="Nunito SemiBold"/>
                <a:cs typeface="Nunito SemiBold"/>
                <a:sym typeface="Nunito SemiBold"/>
              </a:rPr>
              <a:t>All these concepts of a customer could be applicable to:</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Individual/solo users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Household users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Agents</a:t>
            </a:r>
            <a:endParaRPr sz="1200">
              <a:latin typeface="Nunito SemiBold"/>
              <a:ea typeface="Nunito SemiBold"/>
              <a:cs typeface="Nunito SemiBold"/>
              <a:sym typeface="Nunito SemiBold"/>
            </a:endParaRPr>
          </a:p>
        </p:txBody>
      </p:sp>
      <p:sp>
        <p:nvSpPr>
          <p:cNvPr id="395" name="Google Shape;395;p39"/>
          <p:cNvSpPr txBox="1"/>
          <p:nvPr>
            <p:ph idx="1" type="subTitle"/>
          </p:nvPr>
        </p:nvSpPr>
        <p:spPr>
          <a:xfrm>
            <a:off x="222100" y="916850"/>
            <a:ext cx="3889800" cy="372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These are concepts on the type of customer/persona exists:</a:t>
            </a:r>
            <a:endParaRPr sz="1300"/>
          </a:p>
          <a:p>
            <a:pPr indent="0" lvl="0" marL="0" rtl="0" algn="l">
              <a:spcBef>
                <a:spcPts val="800"/>
              </a:spcBef>
              <a:spcAft>
                <a:spcPts val="0"/>
              </a:spcAft>
              <a:buNone/>
            </a:pPr>
            <a:r>
              <a:rPr lang="en" sz="1300"/>
              <a:t>Factors to consider within customer concepts:</a:t>
            </a:r>
            <a:endParaRPr sz="1300"/>
          </a:p>
          <a:p>
            <a:pPr indent="-311150" lvl="0" marL="457200" rtl="0" algn="l">
              <a:spcBef>
                <a:spcPts val="800"/>
              </a:spcBef>
              <a:spcAft>
                <a:spcPts val="0"/>
              </a:spcAft>
              <a:buSzPts val="1300"/>
              <a:buAutoNum type="arabicPeriod"/>
            </a:pPr>
            <a:r>
              <a:rPr lang="en" sz="1300"/>
              <a:t>Customers could play multiple roles with regards to a cooker, eg. gifting, owning multiple cookers, etc.</a:t>
            </a:r>
            <a:endParaRPr sz="1300"/>
          </a:p>
          <a:p>
            <a:pPr indent="-311150" lvl="0" marL="457200" rtl="0" algn="l">
              <a:spcBef>
                <a:spcPts val="0"/>
              </a:spcBef>
              <a:spcAft>
                <a:spcPts val="0"/>
              </a:spcAft>
              <a:buSzPts val="1300"/>
              <a:buAutoNum type="arabicPeriod"/>
            </a:pPr>
            <a:r>
              <a:rPr lang="en" sz="1300"/>
              <a:t>Customers could also be using the cookers with other individuals that we do not have visibility to, eg. households using the same cooker.</a:t>
            </a:r>
            <a:endParaRPr sz="1300"/>
          </a:p>
          <a:p>
            <a:pPr indent="0" lvl="0" marL="0" rtl="0" algn="l">
              <a:spcBef>
                <a:spcPts val="800"/>
              </a:spcBef>
              <a:spcAft>
                <a:spcPts val="0"/>
              </a:spcAft>
              <a:buNone/>
            </a:pPr>
            <a:r>
              <a:rPr lang="en" sz="1300"/>
              <a:t>More information on customer concepts are on this </a:t>
            </a:r>
            <a:r>
              <a:rPr lang="en" sz="1300" u="sng">
                <a:solidFill>
                  <a:schemeClr val="hlink"/>
                </a:solidFill>
                <a:hlinkClick r:id="rId3"/>
              </a:rPr>
              <a:t>spreadsheet:</a:t>
            </a:r>
            <a:r>
              <a:rPr lang="en" sz="1300"/>
              <a:t> </a:t>
            </a:r>
            <a:endParaRPr sz="1400"/>
          </a:p>
          <a:p>
            <a:pPr indent="0" lvl="0" marL="0" rtl="0" algn="l">
              <a:spcBef>
                <a:spcPts val="80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a:t>
            </a:r>
            <a:endParaRPr/>
          </a:p>
        </p:txBody>
      </p:sp>
      <p:sp>
        <p:nvSpPr>
          <p:cNvPr id="176" name="Google Shape;176;p22"/>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30200" lvl="0" marL="457200" rtl="0" algn="l">
              <a:spcBef>
                <a:spcPts val="800"/>
              </a:spcBef>
              <a:spcAft>
                <a:spcPts val="0"/>
              </a:spcAft>
              <a:buSzPts val="1600"/>
              <a:buChar char="●"/>
            </a:pPr>
            <a:r>
              <a:rPr lang="en" sz="1600"/>
              <a:t>What is UVC? What are the problems we are talking about and ways we need to improve? [Recap]</a:t>
            </a:r>
            <a:endParaRPr sz="1600"/>
          </a:p>
          <a:p>
            <a:pPr indent="-330200" lvl="0" marL="457200" rtl="0" algn="l">
              <a:spcBef>
                <a:spcPts val="1000"/>
              </a:spcBef>
              <a:spcAft>
                <a:spcPts val="0"/>
              </a:spcAft>
              <a:buSzPts val="1600"/>
              <a:buChar char="●"/>
            </a:pPr>
            <a:r>
              <a:rPr lang="en" sz="1600"/>
              <a:t>Suggested scoping approach [New]</a:t>
            </a:r>
            <a:endParaRPr sz="1600"/>
          </a:p>
          <a:p>
            <a:pPr indent="-330200" lvl="0" marL="457200" rtl="0" algn="l">
              <a:spcBef>
                <a:spcPts val="1000"/>
              </a:spcBef>
              <a:spcAft>
                <a:spcPts val="0"/>
              </a:spcAft>
              <a:buSzPts val="1600"/>
              <a:buChar char="●"/>
            </a:pPr>
            <a:r>
              <a:rPr lang="en" sz="1600"/>
              <a:t>Agree customer lifecycle [Recap - pre-existing work done but need to finalise]</a:t>
            </a:r>
            <a:endParaRPr sz="1600"/>
          </a:p>
          <a:p>
            <a:pPr indent="-330200" lvl="0" marL="457200" rtl="0" algn="l">
              <a:spcBef>
                <a:spcPts val="1000"/>
              </a:spcBef>
              <a:spcAft>
                <a:spcPts val="0"/>
              </a:spcAft>
              <a:buSzPts val="1600"/>
              <a:buChar char="●"/>
            </a:pPr>
            <a:r>
              <a:rPr lang="en" sz="1600"/>
              <a:t>Discuss customer entities / types - what makes sense for KOKO right now? [New]</a:t>
            </a:r>
            <a:endParaRPr sz="1600"/>
          </a:p>
          <a:p>
            <a:pPr indent="-330200" lvl="0" marL="457200" rtl="0" algn="l">
              <a:spcBef>
                <a:spcPts val="1000"/>
              </a:spcBef>
              <a:spcAft>
                <a:spcPts val="1000"/>
              </a:spcAft>
              <a:buSzPts val="1600"/>
              <a:buChar char="●"/>
            </a:pPr>
            <a:r>
              <a:rPr lang="en" sz="1600"/>
              <a:t>Next steps - planning painpoint / interaction mapping [New]</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nvSpPr>
        <p:spPr>
          <a:xfrm>
            <a:off x="6431944" y="1486266"/>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Can be a</a:t>
            </a:r>
            <a:endParaRPr b="1" i="1" sz="900">
              <a:solidFill>
                <a:srgbClr val="65D9F8"/>
              </a:solidFill>
              <a:latin typeface="Nunito"/>
              <a:ea typeface="Nunito"/>
              <a:cs typeface="Nunito"/>
              <a:sym typeface="Nunito"/>
            </a:endParaRPr>
          </a:p>
        </p:txBody>
      </p:sp>
      <p:sp>
        <p:nvSpPr>
          <p:cNvPr id="401" name="Google Shape;401;p40"/>
          <p:cNvSpPr txBox="1"/>
          <p:nvPr>
            <p:ph idx="12" type="sldNum"/>
          </p:nvPr>
        </p:nvSpPr>
        <p:spPr>
          <a:xfrm>
            <a:off x="7590568" y="3608087"/>
            <a:ext cx="258000" cy="2496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02" name="Google Shape;402;p40"/>
          <p:cNvSpPr/>
          <p:nvPr/>
        </p:nvSpPr>
        <p:spPr>
          <a:xfrm>
            <a:off x="2390669" y="149171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user</a:t>
            </a:r>
            <a:endParaRPr b="1" sz="1100">
              <a:solidFill>
                <a:srgbClr val="FFFFFF"/>
              </a:solidFill>
              <a:latin typeface="Nunito"/>
              <a:ea typeface="Nunito"/>
              <a:cs typeface="Nunito"/>
              <a:sym typeface="Nunito"/>
            </a:endParaRPr>
          </a:p>
        </p:txBody>
      </p:sp>
      <p:sp>
        <p:nvSpPr>
          <p:cNvPr id="403" name="Google Shape;403;p40"/>
          <p:cNvSpPr/>
          <p:nvPr/>
        </p:nvSpPr>
        <p:spPr>
          <a:xfrm>
            <a:off x="4885528" y="1227394"/>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buyer</a:t>
            </a:r>
            <a:endParaRPr b="1" sz="1100">
              <a:solidFill>
                <a:srgbClr val="FFFFFF"/>
              </a:solidFill>
              <a:latin typeface="Nunito"/>
              <a:ea typeface="Nunito"/>
              <a:cs typeface="Nunito"/>
              <a:sym typeface="Nunito"/>
            </a:endParaRPr>
          </a:p>
        </p:txBody>
      </p:sp>
      <p:sp>
        <p:nvSpPr>
          <p:cNvPr id="404" name="Google Shape;404;p40"/>
          <p:cNvSpPr/>
          <p:nvPr/>
        </p:nvSpPr>
        <p:spPr>
          <a:xfrm>
            <a:off x="2410388" y="355496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Fuel buyer</a:t>
            </a:r>
            <a:endParaRPr b="1" sz="1100">
              <a:solidFill>
                <a:srgbClr val="FFFFFF"/>
              </a:solidFill>
              <a:latin typeface="Nunito"/>
              <a:ea typeface="Nunito"/>
              <a:cs typeface="Nunito"/>
              <a:sym typeface="Nunito"/>
            </a:endParaRPr>
          </a:p>
        </p:txBody>
      </p:sp>
      <p:sp>
        <p:nvSpPr>
          <p:cNvPr id="405" name="Google Shape;405;p40"/>
          <p:cNvSpPr/>
          <p:nvPr/>
        </p:nvSpPr>
        <p:spPr>
          <a:xfrm>
            <a:off x="7438371" y="3525788"/>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recipient</a:t>
            </a:r>
            <a:endParaRPr b="1" sz="1100">
              <a:solidFill>
                <a:srgbClr val="FFFFFF"/>
              </a:solidFill>
              <a:latin typeface="Nunito"/>
              <a:ea typeface="Nunito"/>
              <a:cs typeface="Nunito"/>
              <a:sym typeface="Nunito"/>
            </a:endParaRPr>
          </a:p>
        </p:txBody>
      </p:sp>
      <p:sp>
        <p:nvSpPr>
          <p:cNvPr id="406" name="Google Shape;406;p40"/>
          <p:cNvSpPr/>
          <p:nvPr/>
        </p:nvSpPr>
        <p:spPr>
          <a:xfrm>
            <a:off x="7451471" y="1226203"/>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gifter</a:t>
            </a:r>
            <a:endParaRPr b="1" sz="1100">
              <a:solidFill>
                <a:srgbClr val="FFFFFF"/>
              </a:solidFill>
              <a:latin typeface="Nunito"/>
              <a:ea typeface="Nunito"/>
              <a:cs typeface="Nunito"/>
              <a:sym typeface="Nunito"/>
            </a:endParaRPr>
          </a:p>
        </p:txBody>
      </p:sp>
      <p:sp>
        <p:nvSpPr>
          <p:cNvPr id="407" name="Google Shape;407;p40"/>
          <p:cNvSpPr/>
          <p:nvPr/>
        </p:nvSpPr>
        <p:spPr>
          <a:xfrm>
            <a:off x="4884625" y="2421019"/>
            <a:ext cx="1232400" cy="531000"/>
          </a:xfrm>
          <a:prstGeom prst="rect">
            <a:avLst/>
          </a:prstGeom>
          <a:noFill/>
          <a:ln cap="flat" cmpd="sng" w="19050">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65D9F8"/>
                </a:solidFill>
                <a:latin typeface="Nunito"/>
                <a:ea typeface="Nunito"/>
                <a:cs typeface="Nunito"/>
                <a:sym typeface="Nunito"/>
              </a:rPr>
              <a:t>Cooker</a:t>
            </a:r>
            <a:endParaRPr b="1" sz="1100">
              <a:solidFill>
                <a:srgbClr val="65D9F8"/>
              </a:solidFill>
              <a:latin typeface="Nunito"/>
              <a:ea typeface="Nunito"/>
              <a:cs typeface="Nunito"/>
              <a:sym typeface="Nunito"/>
            </a:endParaRPr>
          </a:p>
        </p:txBody>
      </p:sp>
      <p:cxnSp>
        <p:nvCxnSpPr>
          <p:cNvPr id="408" name="Google Shape;408;p40"/>
          <p:cNvCxnSpPr>
            <a:stCxn id="406" idx="1"/>
            <a:endCxn id="403" idx="3"/>
          </p:cNvCxnSpPr>
          <p:nvPr/>
        </p:nvCxnSpPr>
        <p:spPr>
          <a:xfrm flipH="1">
            <a:off x="6117971" y="1491703"/>
            <a:ext cx="1333500" cy="1200"/>
          </a:xfrm>
          <a:prstGeom prst="straightConnector1">
            <a:avLst/>
          </a:prstGeom>
          <a:noFill/>
          <a:ln cap="flat" cmpd="sng" w="19050">
            <a:solidFill>
              <a:srgbClr val="65D9F8"/>
            </a:solidFill>
            <a:prstDash val="solid"/>
            <a:round/>
            <a:headEnd len="med" w="med" type="none"/>
            <a:tailEnd len="med" w="med" type="none"/>
          </a:ln>
        </p:spPr>
      </p:cxnSp>
      <p:cxnSp>
        <p:nvCxnSpPr>
          <p:cNvPr id="409" name="Google Shape;409;p40"/>
          <p:cNvCxnSpPr>
            <a:stCxn id="404" idx="3"/>
            <a:endCxn id="407" idx="1"/>
          </p:cNvCxnSpPr>
          <p:nvPr/>
        </p:nvCxnSpPr>
        <p:spPr>
          <a:xfrm flipH="1" rot="10800000">
            <a:off x="3642788" y="2686463"/>
            <a:ext cx="1241700" cy="1134000"/>
          </a:xfrm>
          <a:prstGeom prst="straightConnector1">
            <a:avLst/>
          </a:prstGeom>
          <a:noFill/>
          <a:ln cap="flat" cmpd="sng" w="19050">
            <a:solidFill>
              <a:srgbClr val="B7B7B7"/>
            </a:solidFill>
            <a:prstDash val="dash"/>
            <a:round/>
            <a:headEnd len="med" w="med" type="none"/>
            <a:tailEnd len="med" w="med" type="none"/>
          </a:ln>
        </p:spPr>
      </p:cxnSp>
      <p:cxnSp>
        <p:nvCxnSpPr>
          <p:cNvPr id="410" name="Google Shape;410;p40"/>
          <p:cNvCxnSpPr>
            <a:stCxn id="407" idx="0"/>
            <a:endCxn id="403" idx="2"/>
          </p:cNvCxnSpPr>
          <p:nvPr/>
        </p:nvCxnSpPr>
        <p:spPr>
          <a:xfrm flipH="1" rot="10800000">
            <a:off x="5500825" y="1758319"/>
            <a:ext cx="900" cy="662700"/>
          </a:xfrm>
          <a:prstGeom prst="straightConnector1">
            <a:avLst/>
          </a:prstGeom>
          <a:noFill/>
          <a:ln cap="flat" cmpd="sng" w="19050">
            <a:solidFill>
              <a:srgbClr val="B7B7B7"/>
            </a:solidFill>
            <a:prstDash val="dash"/>
            <a:round/>
            <a:headEnd len="med" w="med" type="none"/>
            <a:tailEnd len="med" w="med" type="none"/>
          </a:ln>
        </p:spPr>
      </p:cxnSp>
      <p:cxnSp>
        <p:nvCxnSpPr>
          <p:cNvPr id="411" name="Google Shape;411;p40"/>
          <p:cNvCxnSpPr>
            <a:stCxn id="412" idx="0"/>
            <a:endCxn id="407" idx="2"/>
          </p:cNvCxnSpPr>
          <p:nvPr/>
        </p:nvCxnSpPr>
        <p:spPr>
          <a:xfrm rot="10800000">
            <a:off x="5500941" y="2951888"/>
            <a:ext cx="6000" cy="573900"/>
          </a:xfrm>
          <a:prstGeom prst="straightConnector1">
            <a:avLst/>
          </a:prstGeom>
          <a:noFill/>
          <a:ln cap="flat" cmpd="sng" w="19050">
            <a:solidFill>
              <a:srgbClr val="B7B7B7"/>
            </a:solidFill>
            <a:prstDash val="dash"/>
            <a:round/>
            <a:headEnd len="med" w="med" type="none"/>
            <a:tailEnd len="med" w="med" type="none"/>
          </a:ln>
        </p:spPr>
      </p:cxnSp>
      <p:cxnSp>
        <p:nvCxnSpPr>
          <p:cNvPr id="413" name="Google Shape;413;p40"/>
          <p:cNvCxnSpPr>
            <a:stCxn id="402" idx="3"/>
            <a:endCxn id="407" idx="1"/>
          </p:cNvCxnSpPr>
          <p:nvPr/>
        </p:nvCxnSpPr>
        <p:spPr>
          <a:xfrm>
            <a:off x="3623069" y="1757213"/>
            <a:ext cx="1261500" cy="929400"/>
          </a:xfrm>
          <a:prstGeom prst="straightConnector1">
            <a:avLst/>
          </a:prstGeom>
          <a:noFill/>
          <a:ln cap="flat" cmpd="sng" w="19050">
            <a:solidFill>
              <a:srgbClr val="B7B7B7"/>
            </a:solidFill>
            <a:prstDash val="dash"/>
            <a:round/>
            <a:headEnd len="med" w="med" type="none"/>
            <a:tailEnd len="med" w="med" type="none"/>
          </a:ln>
        </p:spPr>
      </p:cxnSp>
      <p:sp>
        <p:nvSpPr>
          <p:cNvPr id="414" name="Google Shape;414;p40"/>
          <p:cNvSpPr txBox="1"/>
          <p:nvPr/>
        </p:nvSpPr>
        <p:spPr>
          <a:xfrm>
            <a:off x="7170769" y="1286466"/>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415" name="Google Shape;415;p40"/>
          <p:cNvSpPr txBox="1"/>
          <p:nvPr/>
        </p:nvSpPr>
        <p:spPr>
          <a:xfrm>
            <a:off x="6105487" y="1286475"/>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16" name="Google Shape;416;p40"/>
          <p:cNvSpPr txBox="1"/>
          <p:nvPr/>
        </p:nvSpPr>
        <p:spPr>
          <a:xfrm>
            <a:off x="5474456" y="1953647"/>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 sz="900">
                <a:solidFill>
                  <a:srgbClr val="65D9F8"/>
                </a:solidFill>
                <a:latin typeface="Nunito"/>
                <a:ea typeface="Nunito"/>
                <a:cs typeface="Nunito"/>
                <a:sym typeface="Nunito"/>
              </a:rPr>
              <a:t>Buys</a:t>
            </a:r>
            <a:endParaRPr b="1" i="1" sz="900">
              <a:solidFill>
                <a:srgbClr val="65D9F8"/>
              </a:solidFill>
              <a:latin typeface="Nunito"/>
              <a:ea typeface="Nunito"/>
              <a:cs typeface="Nunito"/>
              <a:sym typeface="Nunito"/>
            </a:endParaRPr>
          </a:p>
        </p:txBody>
      </p:sp>
      <p:sp>
        <p:nvSpPr>
          <p:cNvPr id="417" name="Google Shape;417;p40"/>
          <p:cNvSpPr txBox="1"/>
          <p:nvPr/>
        </p:nvSpPr>
        <p:spPr>
          <a:xfrm>
            <a:off x="8067750" y="175838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418" name="Google Shape;418;p40"/>
          <p:cNvSpPr txBox="1"/>
          <p:nvPr/>
        </p:nvSpPr>
        <p:spPr>
          <a:xfrm>
            <a:off x="8156738" y="326876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a:t>
            </a:r>
            <a:endParaRPr sz="900">
              <a:latin typeface="Nunito"/>
              <a:ea typeface="Nunito"/>
              <a:cs typeface="Nunito"/>
              <a:sym typeface="Nunito"/>
            </a:endParaRPr>
          </a:p>
        </p:txBody>
      </p:sp>
      <p:sp>
        <p:nvSpPr>
          <p:cNvPr id="419" name="Google Shape;419;p40"/>
          <p:cNvSpPr txBox="1"/>
          <p:nvPr/>
        </p:nvSpPr>
        <p:spPr>
          <a:xfrm>
            <a:off x="6123188" y="3791288"/>
            <a:ext cx="13152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Can be a</a:t>
            </a:r>
            <a:endParaRPr b="1" i="1" sz="900">
              <a:solidFill>
                <a:srgbClr val="65D9F8"/>
              </a:solidFill>
              <a:latin typeface="Nunito"/>
              <a:ea typeface="Nunito"/>
              <a:cs typeface="Nunito"/>
              <a:sym typeface="Nunito"/>
            </a:endParaRPr>
          </a:p>
        </p:txBody>
      </p:sp>
      <p:cxnSp>
        <p:nvCxnSpPr>
          <p:cNvPr id="420" name="Google Shape;420;p40"/>
          <p:cNvCxnSpPr>
            <a:stCxn id="406" idx="2"/>
            <a:endCxn id="405" idx="0"/>
          </p:cNvCxnSpPr>
          <p:nvPr/>
        </p:nvCxnSpPr>
        <p:spPr>
          <a:xfrm flipH="1">
            <a:off x="8054471" y="1757203"/>
            <a:ext cx="13200" cy="1768500"/>
          </a:xfrm>
          <a:prstGeom prst="straightConnector1">
            <a:avLst/>
          </a:prstGeom>
          <a:noFill/>
          <a:ln cap="flat" cmpd="sng" w="19050">
            <a:solidFill>
              <a:srgbClr val="65D9F8"/>
            </a:solidFill>
            <a:prstDash val="solid"/>
            <a:round/>
            <a:headEnd len="med" w="med" type="none"/>
            <a:tailEnd len="med" w="med" type="none"/>
          </a:ln>
        </p:spPr>
      </p:cxnSp>
      <p:sp>
        <p:nvSpPr>
          <p:cNvPr id="412" name="Google Shape;412;p40"/>
          <p:cNvSpPr/>
          <p:nvPr/>
        </p:nvSpPr>
        <p:spPr>
          <a:xfrm>
            <a:off x="4890741" y="3525788"/>
            <a:ext cx="1232400" cy="5310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FFFFFF"/>
                </a:solidFill>
                <a:latin typeface="Nunito"/>
                <a:ea typeface="Nunito"/>
                <a:cs typeface="Nunito"/>
                <a:sym typeface="Nunito"/>
              </a:rPr>
              <a:t>Cooker </a:t>
            </a:r>
            <a:r>
              <a:rPr b="1" lang="en" sz="1100">
                <a:solidFill>
                  <a:srgbClr val="FFFFFF"/>
                </a:solidFill>
                <a:latin typeface="Nunito"/>
                <a:ea typeface="Nunito"/>
                <a:cs typeface="Nunito"/>
                <a:sym typeface="Nunito"/>
              </a:rPr>
              <a:t>owner</a:t>
            </a:r>
            <a:endParaRPr b="1" sz="1100">
              <a:solidFill>
                <a:srgbClr val="FFFFFF"/>
              </a:solidFill>
              <a:latin typeface="Nunito"/>
              <a:ea typeface="Nunito"/>
              <a:cs typeface="Nunito"/>
              <a:sym typeface="Nunito"/>
            </a:endParaRPr>
          </a:p>
        </p:txBody>
      </p:sp>
      <p:cxnSp>
        <p:nvCxnSpPr>
          <p:cNvPr id="421" name="Google Shape;421;p40"/>
          <p:cNvCxnSpPr>
            <a:stCxn id="412" idx="3"/>
            <a:endCxn id="405" idx="1"/>
          </p:cNvCxnSpPr>
          <p:nvPr/>
        </p:nvCxnSpPr>
        <p:spPr>
          <a:xfrm>
            <a:off x="6123141" y="3791288"/>
            <a:ext cx="1315200" cy="0"/>
          </a:xfrm>
          <a:prstGeom prst="straightConnector1">
            <a:avLst/>
          </a:prstGeom>
          <a:noFill/>
          <a:ln cap="flat" cmpd="sng" w="19050">
            <a:solidFill>
              <a:srgbClr val="65D9F8"/>
            </a:solidFill>
            <a:prstDash val="solid"/>
            <a:round/>
            <a:headEnd len="med" w="med" type="none"/>
            <a:tailEnd len="med" w="med" type="none"/>
          </a:ln>
        </p:spPr>
      </p:cxnSp>
      <p:sp>
        <p:nvSpPr>
          <p:cNvPr id="422" name="Google Shape;422;p40"/>
          <p:cNvSpPr txBox="1"/>
          <p:nvPr/>
        </p:nvSpPr>
        <p:spPr>
          <a:xfrm>
            <a:off x="7120688" y="35794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423" name="Google Shape;423;p40"/>
          <p:cNvSpPr txBox="1"/>
          <p:nvPr/>
        </p:nvSpPr>
        <p:spPr>
          <a:xfrm>
            <a:off x="6149138" y="35794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24" name="Google Shape;424;p40"/>
          <p:cNvSpPr txBox="1"/>
          <p:nvPr/>
        </p:nvSpPr>
        <p:spPr>
          <a:xfrm>
            <a:off x="5456616" y="32980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425" name="Google Shape;425;p40"/>
          <p:cNvSpPr txBox="1"/>
          <p:nvPr/>
        </p:nvSpPr>
        <p:spPr>
          <a:xfrm>
            <a:off x="5456616" y="28979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26" name="Google Shape;426;p40"/>
          <p:cNvSpPr txBox="1"/>
          <p:nvPr/>
        </p:nvSpPr>
        <p:spPr>
          <a:xfrm>
            <a:off x="5500941" y="219970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27" name="Google Shape;427;p40"/>
          <p:cNvSpPr txBox="1"/>
          <p:nvPr/>
        </p:nvSpPr>
        <p:spPr>
          <a:xfrm>
            <a:off x="5495221" y="170124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0..1</a:t>
            </a:r>
            <a:endParaRPr sz="900">
              <a:latin typeface="Nunito"/>
              <a:ea typeface="Nunito"/>
              <a:cs typeface="Nunito"/>
              <a:sym typeface="Nunito"/>
            </a:endParaRPr>
          </a:p>
        </p:txBody>
      </p:sp>
      <p:sp>
        <p:nvSpPr>
          <p:cNvPr id="428" name="Google Shape;428;p40"/>
          <p:cNvSpPr txBox="1"/>
          <p:nvPr/>
        </p:nvSpPr>
        <p:spPr>
          <a:xfrm>
            <a:off x="5555288" y="3110419"/>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 sz="900">
                <a:solidFill>
                  <a:srgbClr val="65D9F8"/>
                </a:solidFill>
                <a:latin typeface="Nunito"/>
                <a:ea typeface="Nunito"/>
                <a:cs typeface="Nunito"/>
                <a:sym typeface="Nunito"/>
              </a:rPr>
              <a:t>Owns</a:t>
            </a:r>
            <a:endParaRPr b="1" i="1" sz="900">
              <a:solidFill>
                <a:srgbClr val="65D9F8"/>
              </a:solidFill>
              <a:latin typeface="Nunito"/>
              <a:ea typeface="Nunito"/>
              <a:cs typeface="Nunito"/>
              <a:sym typeface="Nunito"/>
            </a:endParaRPr>
          </a:p>
        </p:txBody>
      </p:sp>
      <p:sp>
        <p:nvSpPr>
          <p:cNvPr id="429" name="Google Shape;429;p40"/>
          <p:cNvSpPr txBox="1"/>
          <p:nvPr/>
        </p:nvSpPr>
        <p:spPr>
          <a:xfrm>
            <a:off x="3508913" y="2952028"/>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Buys fuel for</a:t>
            </a:r>
            <a:endParaRPr b="1" i="1" sz="900">
              <a:solidFill>
                <a:srgbClr val="65D9F8"/>
              </a:solidFill>
              <a:latin typeface="Nunito"/>
              <a:ea typeface="Nunito"/>
              <a:cs typeface="Nunito"/>
              <a:sym typeface="Nunito"/>
            </a:endParaRPr>
          </a:p>
        </p:txBody>
      </p:sp>
      <p:sp>
        <p:nvSpPr>
          <p:cNvPr id="430" name="Google Shape;430;p40"/>
          <p:cNvSpPr txBox="1"/>
          <p:nvPr/>
        </p:nvSpPr>
        <p:spPr>
          <a:xfrm>
            <a:off x="3566063" y="2209078"/>
            <a:ext cx="913500" cy="257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i="1" lang="en" sz="900">
                <a:solidFill>
                  <a:srgbClr val="65D9F8"/>
                </a:solidFill>
                <a:latin typeface="Nunito"/>
                <a:ea typeface="Nunito"/>
                <a:cs typeface="Nunito"/>
                <a:sym typeface="Nunito"/>
              </a:rPr>
              <a:t>Cooks with</a:t>
            </a:r>
            <a:endParaRPr b="1" i="1" sz="900">
              <a:solidFill>
                <a:srgbClr val="65D9F8"/>
              </a:solidFill>
              <a:latin typeface="Nunito"/>
              <a:ea typeface="Nunito"/>
              <a:cs typeface="Nunito"/>
              <a:sym typeface="Nunito"/>
            </a:endParaRPr>
          </a:p>
        </p:txBody>
      </p:sp>
      <p:sp>
        <p:nvSpPr>
          <p:cNvPr id="431" name="Google Shape;431;p40"/>
          <p:cNvSpPr txBox="1"/>
          <p:nvPr/>
        </p:nvSpPr>
        <p:spPr>
          <a:xfrm>
            <a:off x="3675525" y="3694987"/>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432" name="Google Shape;432;p40"/>
          <p:cNvSpPr txBox="1"/>
          <p:nvPr/>
        </p:nvSpPr>
        <p:spPr>
          <a:xfrm>
            <a:off x="4422413" y="26864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33" name="Google Shape;433;p40"/>
          <p:cNvSpPr txBox="1"/>
          <p:nvPr/>
        </p:nvSpPr>
        <p:spPr>
          <a:xfrm>
            <a:off x="3623213" y="15430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0..n</a:t>
            </a:r>
            <a:endParaRPr sz="900">
              <a:latin typeface="Nunito"/>
              <a:ea typeface="Nunito"/>
              <a:cs typeface="Nunito"/>
              <a:sym typeface="Nunito"/>
            </a:endParaRPr>
          </a:p>
        </p:txBody>
      </p:sp>
      <p:sp>
        <p:nvSpPr>
          <p:cNvPr id="434" name="Google Shape;434;p40"/>
          <p:cNvSpPr txBox="1"/>
          <p:nvPr/>
        </p:nvSpPr>
        <p:spPr>
          <a:xfrm>
            <a:off x="4547850" y="22829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latin typeface="Nunito"/>
                <a:ea typeface="Nunito"/>
                <a:cs typeface="Nunito"/>
                <a:sym typeface="Nunito"/>
              </a:rPr>
              <a:t>1..n</a:t>
            </a:r>
            <a:endParaRPr sz="900">
              <a:latin typeface="Nunito"/>
              <a:ea typeface="Nunito"/>
              <a:cs typeface="Nunito"/>
              <a:sym typeface="Nunito"/>
            </a:endParaRPr>
          </a:p>
        </p:txBody>
      </p:sp>
      <p:sp>
        <p:nvSpPr>
          <p:cNvPr id="435" name="Google Shape;435;p4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Entity relationship diagram for customer types</a:t>
            </a:r>
            <a:endParaRPr/>
          </a:p>
        </p:txBody>
      </p:sp>
      <p:sp>
        <p:nvSpPr>
          <p:cNvPr id="436" name="Google Shape;436;p40"/>
          <p:cNvSpPr txBox="1"/>
          <p:nvPr>
            <p:ph idx="4294967295" type="subTitle"/>
          </p:nvPr>
        </p:nvSpPr>
        <p:spPr>
          <a:xfrm>
            <a:off x="191650" y="999350"/>
            <a:ext cx="1985400" cy="3639000"/>
          </a:xfrm>
          <a:prstGeom prst="rect">
            <a:avLst/>
          </a:prstGeom>
        </p:spPr>
        <p:txBody>
          <a:bodyPr anchorCtr="0" anchor="t" bIns="34275" lIns="68575" spcFirstLastPara="1" rIns="68575" wrap="square" tIns="34275">
            <a:noAutofit/>
          </a:bodyPr>
          <a:lstStyle/>
          <a:p>
            <a:pPr indent="0" lvl="0" marL="0" marR="0" rtl="0" algn="l">
              <a:lnSpc>
                <a:spcPct val="120000"/>
              </a:lnSpc>
              <a:spcBef>
                <a:spcPts val="800"/>
              </a:spcBef>
              <a:spcAft>
                <a:spcPts val="0"/>
              </a:spcAft>
              <a:buNone/>
            </a:pPr>
            <a:r>
              <a:rPr lang="en" sz="1000">
                <a:latin typeface="Nunito"/>
                <a:ea typeface="Nunito"/>
                <a:cs typeface="Nunito"/>
                <a:sym typeface="Nunito"/>
              </a:rPr>
              <a:t>We have three types of customer (right now), who by definition may overlap.</a:t>
            </a:r>
            <a:endParaRPr sz="1000">
              <a:latin typeface="Nunito"/>
              <a:ea typeface="Nunito"/>
              <a:cs typeface="Nunito"/>
              <a:sym typeface="Nunito"/>
            </a:endParaRPr>
          </a:p>
          <a:p>
            <a:pPr indent="-292100" lvl="0" marL="457200" marR="0" rtl="0" algn="l">
              <a:lnSpc>
                <a:spcPct val="120000"/>
              </a:lnSpc>
              <a:spcBef>
                <a:spcPts val="800"/>
              </a:spcBef>
              <a:spcAft>
                <a:spcPts val="0"/>
              </a:spcAft>
              <a:buSzPts val="1000"/>
              <a:buFont typeface="Nunito"/>
              <a:buAutoNum type="arabicPeriod"/>
            </a:pPr>
            <a:r>
              <a:rPr lang="en" sz="1000">
                <a:latin typeface="Nunito"/>
                <a:ea typeface="Nunito"/>
                <a:cs typeface="Nunito"/>
                <a:sym typeface="Nunito"/>
              </a:rPr>
              <a:t>Purchaser</a:t>
            </a:r>
            <a:endParaRPr sz="1000">
              <a:latin typeface="Nunito"/>
              <a:ea typeface="Nunito"/>
              <a:cs typeface="Nunito"/>
              <a:sym typeface="Nunito"/>
            </a:endParaRPr>
          </a:p>
          <a:p>
            <a:pPr indent="-292100" lvl="0" marL="457200" marR="0" rtl="0" algn="l">
              <a:lnSpc>
                <a:spcPct val="120000"/>
              </a:lnSpc>
              <a:spcBef>
                <a:spcPts val="0"/>
              </a:spcBef>
              <a:spcAft>
                <a:spcPts val="0"/>
              </a:spcAft>
              <a:buSzPts val="1000"/>
              <a:buFont typeface="Nunito"/>
              <a:buAutoNum type="arabicPeriod"/>
            </a:pPr>
            <a:r>
              <a:rPr lang="en" sz="1000">
                <a:latin typeface="Nunito"/>
                <a:ea typeface="Nunito"/>
                <a:cs typeface="Nunito"/>
                <a:sym typeface="Nunito"/>
              </a:rPr>
              <a:t>Cooker User</a:t>
            </a:r>
            <a:endParaRPr sz="1000">
              <a:latin typeface="Nunito"/>
              <a:ea typeface="Nunito"/>
              <a:cs typeface="Nunito"/>
              <a:sym typeface="Nunito"/>
            </a:endParaRPr>
          </a:p>
          <a:p>
            <a:pPr indent="-292100" lvl="0" marL="457200" marR="0" rtl="0" algn="l">
              <a:lnSpc>
                <a:spcPct val="120000"/>
              </a:lnSpc>
              <a:spcBef>
                <a:spcPts val="0"/>
              </a:spcBef>
              <a:spcAft>
                <a:spcPts val="0"/>
              </a:spcAft>
              <a:buSzPts val="1000"/>
              <a:buFont typeface="Nunito"/>
              <a:buAutoNum type="arabicPeriod"/>
            </a:pPr>
            <a:r>
              <a:rPr lang="en" sz="1000">
                <a:latin typeface="Nunito"/>
                <a:ea typeface="Nunito"/>
                <a:cs typeface="Nunito"/>
                <a:sym typeface="Nunito"/>
              </a:rPr>
              <a:t>Refill Person </a:t>
            </a:r>
            <a:endParaRPr sz="1000">
              <a:latin typeface="Nunito"/>
              <a:ea typeface="Nunito"/>
              <a:cs typeface="Nunito"/>
              <a:sym typeface="Nunito"/>
            </a:endParaRPr>
          </a:p>
          <a:p>
            <a:pPr indent="0" lvl="0" marL="0" marR="0" rtl="0" algn="l">
              <a:lnSpc>
                <a:spcPct val="120000"/>
              </a:lnSpc>
              <a:spcBef>
                <a:spcPts val="800"/>
              </a:spcBef>
              <a:spcAft>
                <a:spcPts val="0"/>
              </a:spcAft>
              <a:buNone/>
            </a:pPr>
            <a:r>
              <a:rPr lang="en" sz="1000">
                <a:latin typeface="Nunito"/>
                <a:ea typeface="Nunito"/>
                <a:cs typeface="Nunito"/>
                <a:sym typeface="Nunito"/>
              </a:rPr>
              <a:t>The </a:t>
            </a:r>
            <a:r>
              <a:rPr b="1" lang="en" sz="1000">
                <a:latin typeface="Nunito"/>
                <a:ea typeface="Nunito"/>
                <a:cs typeface="Nunito"/>
                <a:sym typeface="Nunito"/>
              </a:rPr>
              <a:t>next step here is to map out </a:t>
            </a:r>
            <a:r>
              <a:rPr lang="en" sz="1000">
                <a:latin typeface="Nunito"/>
                <a:ea typeface="Nunito"/>
                <a:cs typeface="Nunito"/>
                <a:sym typeface="Nunito"/>
              </a:rPr>
              <a:t>in more detail the different scenarios that can happen within these 3 concepts and the current data limitations. </a:t>
            </a:r>
            <a:endParaRPr sz="1000">
              <a:latin typeface="Nunito"/>
              <a:ea typeface="Nunito"/>
              <a:cs typeface="Nunito"/>
              <a:sym typeface="Nunito"/>
            </a:endParaRPr>
          </a:p>
          <a:p>
            <a:pPr indent="0" lvl="0" marL="0" marR="0" rtl="0" algn="l">
              <a:lnSpc>
                <a:spcPct val="120000"/>
              </a:lnSpc>
              <a:spcBef>
                <a:spcPts val="800"/>
              </a:spcBef>
              <a:spcAft>
                <a:spcPts val="0"/>
              </a:spcAft>
              <a:buNone/>
            </a:pPr>
            <a:r>
              <a:rPr lang="en" sz="1000">
                <a:latin typeface="Nunito"/>
                <a:ea typeface="Nunito"/>
                <a:cs typeface="Nunito"/>
                <a:sym typeface="Nunito"/>
              </a:rPr>
              <a:t>The current key gap is not having a view of stove ownership within KC but there may well be others.</a:t>
            </a:r>
            <a:endParaRPr sz="10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Next Steps</a:t>
            </a:r>
            <a:endParaRPr/>
          </a:p>
        </p:txBody>
      </p:sp>
      <p:sp>
        <p:nvSpPr>
          <p:cNvPr id="442" name="Google Shape;442;p41"/>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lang="en" sz="1800"/>
              <a:t>Are we aligned on this plan?</a:t>
            </a:r>
            <a:endParaRPr sz="1800"/>
          </a:p>
          <a:p>
            <a:pPr indent="-342900" lvl="0" marL="457200" rtl="0" algn="l">
              <a:spcBef>
                <a:spcPts val="1000"/>
              </a:spcBef>
              <a:spcAft>
                <a:spcPts val="0"/>
              </a:spcAft>
              <a:buSzPts val="1800"/>
              <a:buChar char="●"/>
            </a:pPr>
            <a:r>
              <a:rPr lang="en" sz="1800"/>
              <a:t>Are we ready to make the decision to move forwards with Freshdesk? Who do we need for this?</a:t>
            </a:r>
            <a:endParaRPr sz="1800"/>
          </a:p>
          <a:p>
            <a:pPr indent="-342900" lvl="0" marL="457200" rtl="0" algn="l">
              <a:spcBef>
                <a:spcPts val="1000"/>
              </a:spcBef>
              <a:spcAft>
                <a:spcPts val="0"/>
              </a:spcAft>
              <a:buSzPts val="1800"/>
              <a:buChar char="●"/>
            </a:pPr>
            <a:r>
              <a:rPr lang="en" sz="1800"/>
              <a:t>Distilling scope to date into tasks and user stories and assign resources</a:t>
            </a:r>
            <a:endParaRPr sz="1800"/>
          </a:p>
          <a:p>
            <a:pPr indent="-342900" lvl="0" marL="457200" rtl="0" algn="l">
              <a:spcBef>
                <a:spcPts val="1000"/>
              </a:spcBef>
              <a:spcAft>
                <a:spcPts val="0"/>
              </a:spcAft>
              <a:buSzPts val="1800"/>
              <a:buChar char="●"/>
            </a:pPr>
            <a:r>
              <a:rPr lang="en" sz="1800"/>
              <a:t>Assigning PM time to work on scoping priority use cases</a:t>
            </a:r>
            <a:endParaRPr sz="1800"/>
          </a:p>
          <a:p>
            <a:pPr indent="0" lvl="0" marL="457200" rtl="0" algn="l">
              <a:spcBef>
                <a:spcPts val="1000"/>
              </a:spcBef>
              <a:spcAft>
                <a:spcPts val="100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448" name="Google Shape;448;p42"/>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Sales channel - Agent, CSR, Telesales, Referral, B2B</a:t>
            </a:r>
            <a:endParaRPr/>
          </a:p>
          <a:p>
            <a:pPr indent="0" lvl="0" marL="0" rtl="0" algn="l">
              <a:spcBef>
                <a:spcPts val="800"/>
              </a:spcBef>
              <a:spcAft>
                <a:spcPts val="0"/>
              </a:spcAft>
              <a:buNone/>
            </a:pPr>
            <a:r>
              <a:rPr lang="en"/>
              <a:t>Customer type - Household, Kibanda, Other (Do we need employee etc. in this? I don’t think it is needed) - aligns to Carbon</a:t>
            </a:r>
            <a:endParaRPr/>
          </a:p>
          <a:p>
            <a:pPr indent="-361950" lvl="0" marL="457200" rtl="0" algn="l">
              <a:spcBef>
                <a:spcPts val="800"/>
              </a:spcBef>
              <a:spcAft>
                <a:spcPts val="0"/>
              </a:spcAft>
              <a:buSzPts val="2100"/>
              <a:buChar char="-"/>
            </a:pPr>
            <a:r>
              <a:rPr lang="en"/>
              <a:t>Does Lead sit here? </a:t>
            </a:r>
            <a:endParaRPr/>
          </a:p>
          <a:p>
            <a:pPr indent="0" lvl="0" marL="0" rtl="0" algn="l">
              <a:spcBef>
                <a:spcPts val="800"/>
              </a:spcBef>
              <a:spcAft>
                <a:spcPts val="0"/>
              </a:spcAft>
              <a:buNone/>
            </a:pPr>
            <a:r>
              <a:rPr lang="en"/>
              <a:t>Referrer - Identifies the </a:t>
            </a:r>
            <a:r>
              <a:rPr lang="en"/>
              <a:t>actual</a:t>
            </a:r>
            <a:r>
              <a:rPr lang="en"/>
              <a:t> person/agent etc</a:t>
            </a:r>
            <a:endParaRPr/>
          </a:p>
          <a:p>
            <a:pPr indent="0" lvl="0" marL="0" rtl="0" algn="l">
              <a:spcBef>
                <a:spcPts val="8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454" name="Google Shape;454;p4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Lead - potential sales prospect assigned to a sales channel to contact</a:t>
            </a:r>
            <a:endParaRPr/>
          </a:p>
          <a:p>
            <a:pPr indent="0" lvl="0" marL="0" rtl="0" algn="l">
              <a:spcBef>
                <a:spcPts val="800"/>
              </a:spcBef>
              <a:spcAft>
                <a:spcPts val="0"/>
              </a:spcAft>
              <a:buNone/>
            </a:pPr>
            <a:r>
              <a:rPr lang="en"/>
              <a:t>Cooker owner</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Context of UVC</a:t>
            </a:r>
            <a:endParaRPr/>
          </a:p>
        </p:txBody>
      </p:sp>
      <p:sp>
        <p:nvSpPr>
          <p:cNvPr id="182" name="Google Shape;182;p23"/>
          <p:cNvSpPr txBox="1"/>
          <p:nvPr>
            <p:ph idx="1" type="subTitle"/>
          </p:nvPr>
        </p:nvSpPr>
        <p:spPr>
          <a:xfrm>
            <a:off x="344050" y="796975"/>
            <a:ext cx="8455800" cy="3841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n" sz="1400">
                <a:solidFill>
                  <a:schemeClr val="dk1"/>
                </a:solidFill>
              </a:rPr>
              <a:t>Problem: What are we solving for?</a:t>
            </a:r>
            <a:endParaRPr b="1" sz="1400">
              <a:solidFill>
                <a:schemeClr val="dk1"/>
              </a:solidFill>
            </a:endParaRPr>
          </a:p>
          <a:p>
            <a:pPr indent="0" lvl="0" marL="0" rtl="0" algn="l">
              <a:spcBef>
                <a:spcPts val="800"/>
              </a:spcBef>
              <a:spcAft>
                <a:spcPts val="0"/>
              </a:spcAft>
              <a:buNone/>
            </a:pPr>
            <a:r>
              <a:rPr lang="en" sz="1400">
                <a:solidFill>
                  <a:schemeClr val="dk1"/>
                </a:solidFill>
                <a:latin typeface="Nunito"/>
                <a:ea typeface="Nunito"/>
                <a:cs typeface="Nunito"/>
                <a:sym typeface="Nunito"/>
              </a:rPr>
              <a:t>There are too many knowledge gaps about our customers</a:t>
            </a:r>
            <a:r>
              <a:rPr lang="en" sz="1400"/>
              <a:t>:</a:t>
            </a:r>
            <a:endParaRPr sz="1400"/>
          </a:p>
          <a:p>
            <a:pPr indent="-228600" lvl="0" marL="457200" rtl="0" algn="l">
              <a:spcBef>
                <a:spcPts val="800"/>
              </a:spcBef>
              <a:spcAft>
                <a:spcPts val="0"/>
              </a:spcAft>
              <a:buSzPts val="1400"/>
              <a:buNone/>
            </a:pPr>
            <a:r>
              <a:rPr lang="en" sz="1400"/>
              <a:t>Don’t capture everything useful in our systems (i.e. missing attributes)</a:t>
            </a:r>
            <a:endParaRPr sz="1400"/>
          </a:p>
          <a:p>
            <a:pPr indent="-228600" lvl="0" marL="457200" rtl="0" algn="l">
              <a:spcBef>
                <a:spcPts val="0"/>
              </a:spcBef>
              <a:spcAft>
                <a:spcPts val="0"/>
              </a:spcAft>
              <a:buSzPts val="1400"/>
              <a:buNone/>
            </a:pPr>
            <a:r>
              <a:rPr lang="en" sz="1400"/>
              <a:t>Processes run off system e.g. check in calls; gifting a cooker</a:t>
            </a:r>
            <a:endParaRPr sz="1400"/>
          </a:p>
          <a:p>
            <a:pPr indent="-228600" lvl="0" marL="457200" rtl="0" algn="l">
              <a:spcBef>
                <a:spcPts val="0"/>
              </a:spcBef>
              <a:spcAft>
                <a:spcPts val="0"/>
              </a:spcAft>
              <a:buSzPts val="1400"/>
              <a:buNone/>
            </a:pPr>
            <a:r>
              <a:rPr lang="en" sz="1400"/>
              <a:t>Learning as we go e.g. some customers buy for daily use while others want to gift to a relative up country for backup</a:t>
            </a:r>
            <a:endParaRPr sz="1400"/>
          </a:p>
          <a:p>
            <a:pPr indent="0" lvl="0" marL="0" rtl="0" algn="l">
              <a:spcBef>
                <a:spcPts val="800"/>
              </a:spcBef>
              <a:spcAft>
                <a:spcPts val="0"/>
              </a:spcAft>
              <a:buNone/>
            </a:pPr>
            <a:r>
              <a:rPr lang="en" sz="1400">
                <a:solidFill>
                  <a:schemeClr val="dk1"/>
                </a:solidFill>
                <a:latin typeface="Nunito"/>
                <a:ea typeface="Nunito"/>
                <a:cs typeface="Nunito"/>
                <a:sym typeface="Nunito"/>
              </a:rPr>
              <a:t>There is </a:t>
            </a:r>
            <a:r>
              <a:rPr lang="en" sz="1400"/>
              <a:t>haphazard </a:t>
            </a:r>
            <a:r>
              <a:rPr lang="en" sz="1400">
                <a:solidFill>
                  <a:schemeClr val="dk1"/>
                </a:solidFill>
                <a:latin typeface="Nunito"/>
                <a:ea typeface="Nunito"/>
                <a:cs typeface="Nunito"/>
                <a:sym typeface="Nunito"/>
              </a:rPr>
              <a:t>visibility to the experience that KOKO customers have all through the customer journey. </a:t>
            </a:r>
            <a:endParaRPr sz="1400">
              <a:solidFill>
                <a:schemeClr val="dk1"/>
              </a:solidFill>
              <a:latin typeface="Nunito"/>
              <a:ea typeface="Nunito"/>
              <a:cs typeface="Nunito"/>
              <a:sym typeface="Nunito"/>
            </a:endParaRPr>
          </a:p>
          <a:p>
            <a:pPr indent="0" lvl="0" marL="0" rtl="0" algn="l">
              <a:spcBef>
                <a:spcPts val="800"/>
              </a:spcBef>
              <a:spcAft>
                <a:spcPts val="0"/>
              </a:spcAft>
              <a:buClr>
                <a:schemeClr val="dk1"/>
              </a:buClr>
              <a:buSzPts val="1100"/>
              <a:buFont typeface="Arial"/>
              <a:buNone/>
            </a:pPr>
            <a:r>
              <a:rPr lang="en" sz="1400">
                <a:solidFill>
                  <a:schemeClr val="dk1"/>
                </a:solidFill>
                <a:latin typeface="Nunito"/>
                <a:ea typeface="Nunito"/>
                <a:cs typeface="Nunito"/>
                <a:sym typeface="Nunito"/>
              </a:rPr>
              <a:t>This makes it difficult to identify key pain points, proactively delight our customers, improve their experiences, identify opportunities for growth or make informed data-driven decisions.</a:t>
            </a:r>
            <a:endParaRPr sz="1400">
              <a:solidFill>
                <a:schemeClr val="dk1"/>
              </a:solidFill>
              <a:latin typeface="Nunito"/>
              <a:ea typeface="Nunito"/>
              <a:cs typeface="Nunito"/>
              <a:sym typeface="Nunito"/>
            </a:endParaRPr>
          </a:p>
          <a:p>
            <a:pPr indent="0" lvl="0" marL="0" rtl="0" algn="l">
              <a:spcBef>
                <a:spcPts val="800"/>
              </a:spcBef>
              <a:spcAft>
                <a:spcPts val="0"/>
              </a:spcAft>
              <a:buNone/>
            </a:pPr>
            <a:r>
              <a:t/>
            </a:r>
            <a:endParaRPr sz="2400"/>
          </a:p>
          <a:p>
            <a:pPr indent="0" lvl="0" marL="0" rtl="0" algn="l">
              <a:spcBef>
                <a:spcPts val="800"/>
              </a:spcBef>
              <a:spcAft>
                <a:spcPts val="0"/>
              </a:spcAft>
              <a:buNone/>
            </a:pPr>
            <a:r>
              <a:t/>
            </a:r>
            <a:endParaRPr sz="2400"/>
          </a:p>
          <a:p>
            <a:pPr indent="0" lvl="0" marL="0" rtl="0" algn="l">
              <a:spcBef>
                <a:spcPts val="80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UVC Goals</a:t>
            </a:r>
            <a:endParaRPr/>
          </a:p>
        </p:txBody>
      </p:sp>
      <p:sp>
        <p:nvSpPr>
          <p:cNvPr id="188" name="Google Shape;188;p24"/>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sz="1400"/>
              <a:t>What do we want to achieve?</a:t>
            </a:r>
            <a:endParaRPr sz="1400"/>
          </a:p>
          <a:p>
            <a:pPr indent="-317500" lvl="0" marL="457200" rtl="0" algn="l">
              <a:lnSpc>
                <a:spcPct val="115000"/>
              </a:lnSpc>
              <a:spcBef>
                <a:spcPts val="1000"/>
              </a:spcBef>
              <a:spcAft>
                <a:spcPts val="0"/>
              </a:spcAft>
              <a:buSzPts val="1400"/>
              <a:buFont typeface="Nunito"/>
              <a:buAutoNum type="arabicPeriod"/>
            </a:pPr>
            <a:r>
              <a:rPr lang="en" sz="1400"/>
              <a:t>Improve the customer experience: </a:t>
            </a:r>
            <a:endParaRPr sz="1400"/>
          </a:p>
          <a:p>
            <a:pPr indent="-317500" lvl="0" marL="914400" rtl="0" algn="l">
              <a:lnSpc>
                <a:spcPct val="115000"/>
              </a:lnSpc>
              <a:spcBef>
                <a:spcPts val="1000"/>
              </a:spcBef>
              <a:spcAft>
                <a:spcPts val="0"/>
              </a:spcAft>
              <a:buSzPts val="1400"/>
              <a:buChar char="●"/>
            </a:pPr>
            <a:r>
              <a:rPr lang="en" sz="1400"/>
              <a:t>Make sure we can identify challenges a customer is facing as soon as possible?</a:t>
            </a:r>
            <a:endParaRPr sz="1400"/>
          </a:p>
          <a:p>
            <a:pPr indent="-317500" lvl="0" marL="914400" rtl="0" algn="l">
              <a:lnSpc>
                <a:spcPct val="115000"/>
              </a:lnSpc>
              <a:spcBef>
                <a:spcPts val="1000"/>
              </a:spcBef>
              <a:spcAft>
                <a:spcPts val="0"/>
              </a:spcAft>
              <a:buSzPts val="1400"/>
              <a:buChar char="●"/>
            </a:pPr>
            <a:r>
              <a:rPr lang="en" sz="1400"/>
              <a:t>Learn more about how our customers are responding to the products?</a:t>
            </a:r>
            <a:endParaRPr sz="1400"/>
          </a:p>
          <a:p>
            <a:pPr indent="-317500" lvl="0" marL="914400" rtl="0" algn="l">
              <a:lnSpc>
                <a:spcPct val="115000"/>
              </a:lnSpc>
              <a:spcBef>
                <a:spcPts val="1000"/>
              </a:spcBef>
              <a:spcAft>
                <a:spcPts val="0"/>
              </a:spcAft>
              <a:buSzPts val="1400"/>
              <a:buChar char="●"/>
            </a:pPr>
            <a:r>
              <a:rPr lang="en" sz="1400"/>
              <a:t>Figure out where we can improve the customer experience and how.</a:t>
            </a:r>
            <a:endParaRPr sz="1400"/>
          </a:p>
          <a:p>
            <a:pPr indent="-317500" lvl="0" marL="914400" rtl="0" algn="l">
              <a:lnSpc>
                <a:spcPct val="115000"/>
              </a:lnSpc>
              <a:spcBef>
                <a:spcPts val="1000"/>
              </a:spcBef>
              <a:spcAft>
                <a:spcPts val="0"/>
              </a:spcAft>
              <a:buSzPts val="1400"/>
              <a:buChar char="●"/>
            </a:pPr>
            <a:r>
              <a:rPr lang="en" sz="1400"/>
              <a:t>Understand our customers more. </a:t>
            </a:r>
            <a:endParaRPr sz="1400"/>
          </a:p>
          <a:p>
            <a:pPr indent="-317500" lvl="0" marL="457200" rtl="0" algn="l">
              <a:lnSpc>
                <a:spcPct val="115000"/>
              </a:lnSpc>
              <a:spcBef>
                <a:spcPts val="1000"/>
              </a:spcBef>
              <a:spcAft>
                <a:spcPts val="0"/>
              </a:spcAft>
              <a:buSzPts val="1400"/>
              <a:buFont typeface="Nunito"/>
              <a:buAutoNum type="arabicPeriod"/>
            </a:pPr>
            <a:r>
              <a:rPr lang="en" sz="1400"/>
              <a:t>Increased first call resolution (FCR)</a:t>
            </a:r>
            <a:endParaRPr sz="1400"/>
          </a:p>
          <a:p>
            <a:pPr indent="-317500" lvl="0" marL="457200" rtl="0" algn="l">
              <a:lnSpc>
                <a:spcPct val="115000"/>
              </a:lnSpc>
              <a:spcBef>
                <a:spcPts val="1000"/>
              </a:spcBef>
              <a:spcAft>
                <a:spcPts val="0"/>
              </a:spcAft>
              <a:buSzPts val="1400"/>
              <a:buFont typeface="Nunito"/>
              <a:buAutoNum type="arabicPeriod"/>
            </a:pPr>
            <a:r>
              <a:rPr lang="en" sz="1400"/>
              <a:t>Improved visibility into customer issues</a:t>
            </a:r>
            <a:endParaRPr sz="1400"/>
          </a:p>
          <a:p>
            <a:pPr indent="0" lvl="0" marL="0" rtl="0" algn="l">
              <a:lnSpc>
                <a:spcPct val="115000"/>
              </a:lnSpc>
              <a:spcBef>
                <a:spcPts val="1000"/>
              </a:spcBef>
              <a:spcAft>
                <a:spcPts val="0"/>
              </a:spcAft>
              <a:buNone/>
            </a:pPr>
            <a:r>
              <a:t/>
            </a:r>
            <a:endParaRPr sz="1400"/>
          </a:p>
          <a:p>
            <a:pPr indent="0" lvl="0" marL="0" rtl="0" algn="l">
              <a:lnSpc>
                <a:spcPct val="115000"/>
              </a:lnSpc>
              <a:spcBef>
                <a:spcPts val="1000"/>
              </a:spcBef>
              <a:spcAft>
                <a:spcPts val="10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Areas of focus &gt; scoping approach</a:t>
            </a:r>
            <a:endParaRPr/>
          </a:p>
        </p:txBody>
      </p:sp>
      <p:graphicFrame>
        <p:nvGraphicFramePr>
          <p:cNvPr id="194" name="Google Shape;194;p25"/>
          <p:cNvGraphicFramePr/>
          <p:nvPr/>
        </p:nvGraphicFramePr>
        <p:xfrm>
          <a:off x="190050" y="818125"/>
          <a:ext cx="3000000" cy="3000000"/>
        </p:xfrm>
        <a:graphic>
          <a:graphicData uri="http://schemas.openxmlformats.org/drawingml/2006/table">
            <a:tbl>
              <a:tblPr>
                <a:noFill/>
                <a:tableStyleId>{517CCA4A-E1DB-4CDD-A15A-79798332D2F4}</a:tableStyleId>
              </a:tblPr>
              <a:tblGrid>
                <a:gridCol w="1651475"/>
                <a:gridCol w="3287775"/>
                <a:gridCol w="2469625"/>
              </a:tblGrid>
              <a:tr h="453550">
                <a:tc>
                  <a:txBody>
                    <a:bodyPr/>
                    <a:lstStyle/>
                    <a:p>
                      <a:pPr indent="0" lvl="0" marL="0" rtl="0" algn="l">
                        <a:spcBef>
                          <a:spcPts val="0"/>
                        </a:spcBef>
                        <a:spcAft>
                          <a:spcPts val="0"/>
                        </a:spcAft>
                        <a:buNone/>
                      </a:pPr>
                      <a:r>
                        <a:rPr b="1" lang="en" sz="1100">
                          <a:latin typeface="Nunito"/>
                          <a:ea typeface="Nunito"/>
                          <a:cs typeface="Nunito"/>
                          <a:sym typeface="Nunito"/>
                        </a:rPr>
                        <a:t>Key theme / problem area</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c>
                  <a:txBody>
                    <a:bodyPr/>
                    <a:lstStyle/>
                    <a:p>
                      <a:pPr indent="-228600" lvl="0" marL="457200" rtl="0" algn="l">
                        <a:spcBef>
                          <a:spcPts val="0"/>
                        </a:spcBef>
                        <a:spcAft>
                          <a:spcPts val="0"/>
                        </a:spcAft>
                        <a:buNone/>
                      </a:pPr>
                      <a:r>
                        <a:rPr b="1" lang="en" sz="1100">
                          <a:latin typeface="Nunito"/>
                          <a:ea typeface="Nunito"/>
                          <a:cs typeface="Nunito"/>
                          <a:sym typeface="Nunito"/>
                        </a:rPr>
                        <a:t>Some examples</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c>
                  <a:txBody>
                    <a:bodyPr/>
                    <a:lstStyle/>
                    <a:p>
                      <a:pPr indent="0" lvl="0" marL="114300" rtl="0" algn="l">
                        <a:spcBef>
                          <a:spcPts val="0"/>
                        </a:spcBef>
                        <a:spcAft>
                          <a:spcPts val="0"/>
                        </a:spcAft>
                        <a:buNone/>
                      </a:pPr>
                      <a:r>
                        <a:rPr b="1" lang="en" sz="1100">
                          <a:latin typeface="Nunito"/>
                          <a:ea typeface="Nunito"/>
                          <a:cs typeface="Nunito"/>
                          <a:sym typeface="Nunito"/>
                        </a:rPr>
                        <a:t>Scoping Approach</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r>
              <a:tr h="705400">
                <a:tc>
                  <a:txBody>
                    <a:bodyPr/>
                    <a:lstStyle/>
                    <a:p>
                      <a:pPr indent="0" lvl="0" marL="0" rtl="0" algn="l">
                        <a:spcBef>
                          <a:spcPts val="0"/>
                        </a:spcBef>
                        <a:spcAft>
                          <a:spcPts val="0"/>
                        </a:spcAft>
                        <a:buNone/>
                      </a:pPr>
                      <a:r>
                        <a:rPr b="1" lang="en" sz="1100">
                          <a:latin typeface="Nunito"/>
                          <a:ea typeface="Nunito"/>
                          <a:cs typeface="Nunito"/>
                          <a:sym typeface="Nunito"/>
                        </a:rPr>
                        <a:t>Missing data </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c>
                  <a:txBody>
                    <a:bodyPr/>
                    <a:lstStyle/>
                    <a:p>
                      <a:pPr indent="-298450" lvl="0" marL="457200" rtl="0" algn="l">
                        <a:spcBef>
                          <a:spcPts val="0"/>
                        </a:spcBef>
                        <a:spcAft>
                          <a:spcPts val="0"/>
                        </a:spcAft>
                        <a:buSzPts val="1100"/>
                        <a:buFont typeface="Nunito"/>
                        <a:buChar char="●"/>
                      </a:pPr>
                      <a:r>
                        <a:rPr lang="en" sz="1100">
                          <a:latin typeface="Nunito"/>
                          <a:ea typeface="Nunito"/>
                          <a:cs typeface="Nunito"/>
                          <a:sym typeface="Nunito"/>
                        </a:rPr>
                        <a:t>Attributes not being captured</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No tagging</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Wrong fields</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Not knowing a customer’s cooker</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114300" rtl="0" algn="l">
                        <a:spcBef>
                          <a:spcPts val="0"/>
                        </a:spcBef>
                        <a:spcAft>
                          <a:spcPts val="0"/>
                        </a:spcAft>
                        <a:buNone/>
                      </a:pPr>
                      <a:r>
                        <a:rPr lang="en" sz="1100">
                          <a:latin typeface="Nunito"/>
                          <a:ea typeface="Nunito"/>
                          <a:cs typeface="Nunito"/>
                          <a:sym typeface="Nunito"/>
                        </a:rPr>
                        <a:t>Need to agree the optimum customer journey and </a:t>
                      </a:r>
                      <a:r>
                        <a:rPr lang="en" sz="1100">
                          <a:latin typeface="Nunito"/>
                          <a:ea typeface="Nunito"/>
                          <a:cs typeface="Nunito"/>
                          <a:sym typeface="Nunito"/>
                        </a:rPr>
                        <a:t>who the customer</a:t>
                      </a:r>
                      <a:r>
                        <a:rPr lang="en" sz="1100">
                          <a:latin typeface="Nunito"/>
                          <a:ea typeface="Nunito"/>
                          <a:cs typeface="Nunito"/>
                          <a:sym typeface="Nunito"/>
                        </a:rPr>
                        <a:t> is to define what we want in future </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735925">
                <a:tc>
                  <a:txBody>
                    <a:bodyPr/>
                    <a:lstStyle/>
                    <a:p>
                      <a:pPr indent="0" lvl="0" marL="0" rtl="0" algn="l">
                        <a:spcBef>
                          <a:spcPts val="0"/>
                        </a:spcBef>
                        <a:spcAft>
                          <a:spcPts val="0"/>
                        </a:spcAft>
                        <a:buNone/>
                      </a:pPr>
                      <a:r>
                        <a:rPr b="1" lang="en" sz="1100">
                          <a:latin typeface="Nunito"/>
                          <a:ea typeface="Nunito"/>
                          <a:cs typeface="Nunito"/>
                          <a:sym typeface="Nunito"/>
                        </a:rPr>
                        <a:t>Clunky / offline processes</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c>
                  <a:txBody>
                    <a:bodyPr/>
                    <a:lstStyle/>
                    <a:p>
                      <a:pPr indent="-298450" lvl="0" marL="457200" rtl="0" algn="l">
                        <a:spcBef>
                          <a:spcPts val="0"/>
                        </a:spcBef>
                        <a:spcAft>
                          <a:spcPts val="0"/>
                        </a:spcAft>
                        <a:buSzPts val="1100"/>
                        <a:buFont typeface="Nunito"/>
                        <a:buChar char="●"/>
                      </a:pPr>
                      <a:r>
                        <a:rPr lang="en" sz="1100">
                          <a:latin typeface="Nunito"/>
                          <a:ea typeface="Nunito"/>
                          <a:cs typeface="Nunito"/>
                          <a:sym typeface="Nunito"/>
                        </a:rPr>
                        <a:t>Gifting</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Check in calls</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Ability to add notes</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Disable SMS</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New processes (things we want to do but can’t do yet)</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114300" marR="0" rtl="0" algn="l">
                        <a:lnSpc>
                          <a:spcPct val="100000"/>
                        </a:lnSpc>
                        <a:spcBef>
                          <a:spcPts val="0"/>
                        </a:spcBef>
                        <a:spcAft>
                          <a:spcPts val="0"/>
                        </a:spcAft>
                        <a:buNone/>
                      </a:pPr>
                      <a:r>
                        <a:rPr lang="en" sz="1100">
                          <a:latin typeface="Nunito"/>
                          <a:ea typeface="Nunito"/>
                          <a:cs typeface="Nunito"/>
                          <a:sym typeface="Nunito"/>
                        </a:rPr>
                        <a:t>Need to map processes / touch points and scenarios that either need improving of moving online</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735925">
                <a:tc>
                  <a:txBody>
                    <a:bodyPr/>
                    <a:lstStyle/>
                    <a:p>
                      <a:pPr indent="0" lvl="0" marL="0" rtl="0" algn="l">
                        <a:spcBef>
                          <a:spcPts val="0"/>
                        </a:spcBef>
                        <a:spcAft>
                          <a:spcPts val="0"/>
                        </a:spcAft>
                        <a:buNone/>
                      </a:pPr>
                      <a:r>
                        <a:rPr b="1" lang="en" sz="1100">
                          <a:latin typeface="Nunito"/>
                          <a:ea typeface="Nunito"/>
                          <a:cs typeface="Nunito"/>
                          <a:sym typeface="Nunito"/>
                        </a:rPr>
                        <a:t>Ticket Management </a:t>
                      </a:r>
                      <a:endParaRPr b="1"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65D9F8"/>
                    </a:solidFill>
                  </a:tcPr>
                </a:tc>
                <a:tc>
                  <a:txBody>
                    <a:bodyPr/>
                    <a:lstStyle/>
                    <a:p>
                      <a:pPr indent="-298450" lvl="0" marL="457200" rtl="0" algn="l">
                        <a:spcBef>
                          <a:spcPts val="0"/>
                        </a:spcBef>
                        <a:spcAft>
                          <a:spcPts val="0"/>
                        </a:spcAft>
                        <a:buSzPts val="1100"/>
                        <a:buFont typeface="Nunito"/>
                        <a:buChar char="●"/>
                      </a:pPr>
                      <a:r>
                        <a:rPr lang="en" sz="1100">
                          <a:latin typeface="Nunito"/>
                          <a:ea typeface="Nunito"/>
                          <a:cs typeface="Nunito"/>
                          <a:sym typeface="Nunito"/>
                        </a:rPr>
                        <a:t>Can’t see if a customer called multiple times</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Lack of IVR </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Can’t create tickets based on criteria</a:t>
                      </a:r>
                      <a:endParaRPr sz="1100">
                        <a:latin typeface="Nunito"/>
                        <a:ea typeface="Nunito"/>
                        <a:cs typeface="Nunito"/>
                        <a:sym typeface="Nunito"/>
                      </a:endParaRPr>
                    </a:p>
                    <a:p>
                      <a:pPr indent="-298450" lvl="0" marL="457200" rtl="0" algn="l">
                        <a:spcBef>
                          <a:spcPts val="0"/>
                        </a:spcBef>
                        <a:spcAft>
                          <a:spcPts val="0"/>
                        </a:spcAft>
                        <a:buSzPts val="1100"/>
                        <a:buFont typeface="Nunito"/>
                        <a:buChar char="●"/>
                      </a:pPr>
                      <a:r>
                        <a:rPr lang="en" sz="1100">
                          <a:latin typeface="Nunito"/>
                          <a:ea typeface="Nunito"/>
                          <a:cs typeface="Nunito"/>
                          <a:sym typeface="Nunito"/>
                        </a:rPr>
                        <a:t>Poor integration between KC, ticketing and calling </a:t>
                      </a:r>
                      <a:r>
                        <a:rPr lang="en" sz="1100">
                          <a:latin typeface="Nunito"/>
                          <a:ea typeface="Nunito"/>
                          <a:cs typeface="Nunito"/>
                          <a:sym typeface="Nunito"/>
                        </a:rPr>
                        <a:t>software</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114300" marR="0" rtl="0" algn="l">
                        <a:lnSpc>
                          <a:spcPct val="100000"/>
                        </a:lnSpc>
                        <a:spcBef>
                          <a:spcPts val="0"/>
                        </a:spcBef>
                        <a:spcAft>
                          <a:spcPts val="0"/>
                        </a:spcAft>
                        <a:buNone/>
                      </a:pPr>
                      <a:r>
                        <a:rPr lang="en" sz="1100">
                          <a:latin typeface="Nunito"/>
                          <a:ea typeface="Nunito"/>
                          <a:cs typeface="Nunito"/>
                          <a:sym typeface="Nunito"/>
                        </a:rPr>
                        <a:t>Some high level scope has been captured already </a:t>
                      </a:r>
                      <a:r>
                        <a:rPr lang="en" sz="1100" u="sng">
                          <a:solidFill>
                            <a:schemeClr val="hlink"/>
                          </a:solidFill>
                          <a:latin typeface="Nunito"/>
                          <a:ea typeface="Nunito"/>
                          <a:cs typeface="Nunito"/>
                          <a:sym typeface="Nunito"/>
                          <a:hlinkClick r:id="rId4"/>
                        </a:rPr>
                        <a:t>here</a:t>
                      </a:r>
                      <a:r>
                        <a:rPr lang="en" sz="1100">
                          <a:latin typeface="Nunito"/>
                          <a:ea typeface="Nunito"/>
                          <a:cs typeface="Nunito"/>
                          <a:sym typeface="Nunito"/>
                        </a:rPr>
                        <a:t>. The proposal is to take some urgent / path clearing pieces forwards while scoping the above. </a:t>
                      </a:r>
                      <a:endParaRPr sz="1100">
                        <a:latin typeface="Nunito"/>
                        <a:ea typeface="Nunito"/>
                        <a:cs typeface="Nunito"/>
                        <a:sym typeface="Nunito"/>
                      </a:endParaRPr>
                    </a:p>
                  </a:txBody>
                  <a:tcPr marT="91425" marB="91425" marR="91425" marL="91425" anchor="ctr">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bl>
          </a:graphicData>
        </a:graphic>
      </p:graphicFrame>
      <p:sp>
        <p:nvSpPr>
          <p:cNvPr id="195" name="Google Shape;195;p25"/>
          <p:cNvSpPr/>
          <p:nvPr/>
        </p:nvSpPr>
        <p:spPr>
          <a:xfrm>
            <a:off x="7773800" y="1697375"/>
            <a:ext cx="528600" cy="2768400"/>
          </a:xfrm>
          <a:prstGeom prst="rightBrace">
            <a:avLst>
              <a:gd fmla="val 50000" name="adj1"/>
              <a:gd fmla="val 4909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txBox="1"/>
          <p:nvPr/>
        </p:nvSpPr>
        <p:spPr>
          <a:xfrm>
            <a:off x="8316975" y="2820100"/>
            <a:ext cx="723600" cy="48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Nunito SemiBold"/>
                <a:ea typeface="Nunito SemiBold"/>
                <a:cs typeface="Nunito SemiBold"/>
                <a:sym typeface="Nunito SemiBold"/>
              </a:rPr>
              <a:t>UVC backlog</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Steps</a:t>
            </a:r>
            <a:endParaRPr>
              <a:latin typeface="Nunito"/>
              <a:ea typeface="Nunito"/>
              <a:cs typeface="Nunito"/>
              <a:sym typeface="Nunito"/>
            </a:endParaRPr>
          </a:p>
        </p:txBody>
      </p:sp>
      <p:sp>
        <p:nvSpPr>
          <p:cNvPr id="202" name="Google Shape;202;p26"/>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04800" lvl="0" marL="400050" rtl="0" algn="l">
              <a:lnSpc>
                <a:spcPct val="100000"/>
              </a:lnSpc>
              <a:spcBef>
                <a:spcPts val="800"/>
              </a:spcBef>
              <a:spcAft>
                <a:spcPts val="0"/>
              </a:spcAft>
              <a:buClr>
                <a:srgbClr val="000000"/>
              </a:buClr>
              <a:buSzPts val="1200"/>
              <a:buFont typeface="Nunito"/>
              <a:buAutoNum type="arabicPeriod"/>
            </a:pPr>
            <a:r>
              <a:rPr lang="en" sz="1200">
                <a:solidFill>
                  <a:srgbClr val="000000"/>
                </a:solidFill>
              </a:rPr>
              <a:t>Define who the customer is</a:t>
            </a:r>
            <a:r>
              <a:rPr lang="en" sz="1200">
                <a:solidFill>
                  <a:srgbClr val="000000"/>
                </a:solidFill>
              </a:rPr>
              <a:t>: </a:t>
            </a:r>
            <a:endParaRPr sz="1200">
              <a:solidFill>
                <a:srgbClr val="000000"/>
              </a:solidFill>
            </a:endParaRPr>
          </a:p>
          <a:p>
            <a:pPr indent="-304800" lvl="1" marL="914400" marR="0" rtl="0" algn="l">
              <a:lnSpc>
                <a:spcPct val="100000"/>
              </a:lnSpc>
              <a:spcBef>
                <a:spcPts val="1000"/>
              </a:spcBef>
              <a:spcAft>
                <a:spcPts val="0"/>
              </a:spcAft>
              <a:buClr>
                <a:srgbClr val="000000"/>
              </a:buClr>
              <a:buSzPts val="1200"/>
              <a:buFont typeface="Nunito"/>
              <a:buAutoNum type="alphaLcPeriod"/>
            </a:pPr>
            <a:r>
              <a:rPr lang="en" sz="1200">
                <a:solidFill>
                  <a:srgbClr val="000000"/>
                </a:solidFill>
                <a:latin typeface="Nunito"/>
                <a:ea typeface="Nunito"/>
                <a:cs typeface="Nunito"/>
                <a:sym typeface="Nunito"/>
              </a:rPr>
              <a:t>Align on a customer lifecycle </a:t>
            </a:r>
            <a:endParaRPr sz="1200">
              <a:solidFill>
                <a:srgbClr val="000000"/>
              </a:solidFill>
              <a:latin typeface="Nunito"/>
              <a:ea typeface="Nunito"/>
              <a:cs typeface="Nunito"/>
              <a:sym typeface="Nunito"/>
            </a:endParaRPr>
          </a:p>
          <a:p>
            <a:pPr indent="-304800" lvl="1" marL="914400" marR="0" rtl="0" algn="l">
              <a:lnSpc>
                <a:spcPct val="100000"/>
              </a:lnSpc>
              <a:spcBef>
                <a:spcPts val="1000"/>
              </a:spcBef>
              <a:spcAft>
                <a:spcPts val="0"/>
              </a:spcAft>
              <a:buClr>
                <a:srgbClr val="000000"/>
              </a:buClr>
              <a:buSzPts val="1200"/>
              <a:buFont typeface="Nunito"/>
              <a:buAutoNum type="alphaLcPeriod"/>
            </a:pPr>
            <a:r>
              <a:rPr lang="en" sz="1200">
                <a:solidFill>
                  <a:srgbClr val="000000"/>
                </a:solidFill>
                <a:latin typeface="Nunito"/>
                <a:ea typeface="Nunito"/>
                <a:cs typeface="Nunito"/>
                <a:sym typeface="Nunito"/>
              </a:rPr>
              <a:t>Align on what is a customer (e.g. household / fuel user etc</a:t>
            </a:r>
            <a:r>
              <a:rPr lang="en" sz="1200">
                <a:solidFill>
                  <a:srgbClr val="000000"/>
                </a:solidFill>
                <a:latin typeface="Nunito"/>
                <a:ea typeface="Nunito"/>
                <a:cs typeface="Nunito"/>
                <a:sym typeface="Nunito"/>
              </a:rPr>
              <a:t>)</a:t>
            </a:r>
            <a:endParaRPr sz="1200">
              <a:solidFill>
                <a:srgbClr val="000000"/>
              </a:solidFill>
              <a:latin typeface="Nunito"/>
              <a:ea typeface="Nunito"/>
              <a:cs typeface="Nunito"/>
              <a:sym typeface="Nunito"/>
            </a:endParaRPr>
          </a:p>
          <a:p>
            <a:pPr indent="-304800" lvl="0" marL="400050" rtl="0" algn="l">
              <a:lnSpc>
                <a:spcPct val="100000"/>
              </a:lnSpc>
              <a:spcBef>
                <a:spcPts val="1000"/>
              </a:spcBef>
              <a:spcAft>
                <a:spcPts val="0"/>
              </a:spcAft>
              <a:buClr>
                <a:srgbClr val="000000"/>
              </a:buClr>
              <a:buSzPts val="1200"/>
              <a:buFont typeface="Nunito"/>
              <a:buAutoNum type="arabicPeriod"/>
            </a:pPr>
            <a:r>
              <a:rPr lang="en" sz="1200">
                <a:solidFill>
                  <a:srgbClr val="000000"/>
                </a:solidFill>
              </a:rPr>
              <a:t>Map painpoints and interactions to the customer lifecycle </a:t>
            </a:r>
            <a:endParaRPr sz="1200">
              <a:solidFill>
                <a:srgbClr val="000000"/>
              </a:solidFill>
            </a:endParaRPr>
          </a:p>
          <a:p>
            <a:pPr indent="-304800" lvl="0" marL="400050" rtl="0" algn="l">
              <a:lnSpc>
                <a:spcPct val="100000"/>
              </a:lnSpc>
              <a:spcBef>
                <a:spcPts val="1000"/>
              </a:spcBef>
              <a:spcAft>
                <a:spcPts val="0"/>
              </a:spcAft>
              <a:buClr>
                <a:srgbClr val="000000"/>
              </a:buClr>
              <a:buSzPts val="1200"/>
              <a:buFont typeface="Nunito"/>
              <a:buAutoNum type="arabicPeriod"/>
            </a:pPr>
            <a:r>
              <a:rPr lang="en" sz="1200">
                <a:solidFill>
                  <a:srgbClr val="000000"/>
                </a:solidFill>
              </a:rPr>
              <a:t>Delve into all the different painpoints and interactions faced within each stage of the life cycle</a:t>
            </a:r>
            <a:endParaRPr sz="1200">
              <a:solidFill>
                <a:srgbClr val="000000"/>
              </a:solidFill>
            </a:endParaRPr>
          </a:p>
          <a:p>
            <a:pPr indent="-304800" lvl="1" marL="914400" rtl="0" algn="l">
              <a:lnSpc>
                <a:spcPct val="100000"/>
              </a:lnSpc>
              <a:spcBef>
                <a:spcPts val="1000"/>
              </a:spcBef>
              <a:spcAft>
                <a:spcPts val="0"/>
              </a:spcAft>
              <a:buClr>
                <a:srgbClr val="000000"/>
              </a:buClr>
              <a:buSzPts val="1200"/>
              <a:buFont typeface="Nunito"/>
              <a:buAutoNum type="alphaLcPeriod"/>
            </a:pPr>
            <a:r>
              <a:rPr lang="en" sz="1200">
                <a:solidFill>
                  <a:srgbClr val="000000"/>
                </a:solidFill>
                <a:latin typeface="Nunito"/>
                <a:ea typeface="Nunito"/>
                <a:cs typeface="Nunito"/>
                <a:sym typeface="Nunito"/>
              </a:rPr>
              <a:t>How is this handled today? What data is captured? Is the process on system / on spreadsheets? Where does the data go? What touchpoints are used?</a:t>
            </a:r>
            <a:endParaRPr sz="1200">
              <a:solidFill>
                <a:srgbClr val="000000"/>
              </a:solidFill>
              <a:latin typeface="Nunito"/>
              <a:ea typeface="Nunito"/>
              <a:cs typeface="Nunito"/>
              <a:sym typeface="Nunito"/>
            </a:endParaRPr>
          </a:p>
          <a:p>
            <a:pPr indent="-304800" lvl="1" marL="914400" rtl="0" algn="l">
              <a:lnSpc>
                <a:spcPct val="100000"/>
              </a:lnSpc>
              <a:spcBef>
                <a:spcPts val="1000"/>
              </a:spcBef>
              <a:spcAft>
                <a:spcPts val="0"/>
              </a:spcAft>
              <a:buClr>
                <a:srgbClr val="000000"/>
              </a:buClr>
              <a:buSzPts val="1200"/>
              <a:buFont typeface="Nunito"/>
              <a:buAutoNum type="alphaLcPeriod"/>
            </a:pPr>
            <a:r>
              <a:rPr lang="en" sz="1200">
                <a:solidFill>
                  <a:srgbClr val="000000"/>
                </a:solidFill>
                <a:latin typeface="Nunito"/>
                <a:ea typeface="Nunito"/>
                <a:cs typeface="Nunito"/>
                <a:sym typeface="Nunito"/>
              </a:rPr>
              <a:t>Prioritise the most inefficient or value adding scenarios</a:t>
            </a:r>
            <a:endParaRPr sz="1200">
              <a:solidFill>
                <a:srgbClr val="000000"/>
              </a:solidFill>
              <a:latin typeface="Nunito"/>
              <a:ea typeface="Nunito"/>
              <a:cs typeface="Nunito"/>
              <a:sym typeface="Nunito"/>
            </a:endParaRPr>
          </a:p>
          <a:p>
            <a:pPr indent="-304800" lvl="1" marL="914400" rtl="0" algn="l">
              <a:lnSpc>
                <a:spcPct val="100000"/>
              </a:lnSpc>
              <a:spcBef>
                <a:spcPts val="1000"/>
              </a:spcBef>
              <a:spcAft>
                <a:spcPts val="0"/>
              </a:spcAft>
              <a:buClr>
                <a:srgbClr val="000000"/>
              </a:buClr>
              <a:buSzPts val="1200"/>
              <a:buFont typeface="Nunito"/>
              <a:buAutoNum type="alphaLcPeriod"/>
            </a:pPr>
            <a:r>
              <a:rPr lang="en" sz="1200">
                <a:solidFill>
                  <a:srgbClr val="000000"/>
                </a:solidFill>
                <a:latin typeface="Nunito"/>
                <a:ea typeface="Nunito"/>
                <a:cs typeface="Nunito"/>
                <a:sym typeface="Nunito"/>
              </a:rPr>
              <a:t>Define optimum user experience and data capture for a scenario</a:t>
            </a:r>
            <a:endParaRPr sz="1200">
              <a:solidFill>
                <a:srgbClr val="000000"/>
              </a:solidFill>
              <a:latin typeface="Nunito"/>
              <a:ea typeface="Nunito"/>
              <a:cs typeface="Nunito"/>
              <a:sym typeface="Nunito"/>
            </a:endParaRPr>
          </a:p>
          <a:p>
            <a:pPr indent="-304800" lvl="0" marL="400050" rtl="0" algn="l">
              <a:lnSpc>
                <a:spcPct val="100000"/>
              </a:lnSpc>
              <a:spcBef>
                <a:spcPts val="1000"/>
              </a:spcBef>
              <a:spcAft>
                <a:spcPts val="0"/>
              </a:spcAft>
              <a:buClr>
                <a:srgbClr val="000000"/>
              </a:buClr>
              <a:buSzPts val="1200"/>
              <a:buFont typeface="Nunito"/>
              <a:buAutoNum type="arabicPeriod"/>
            </a:pPr>
            <a:r>
              <a:rPr lang="en" sz="1200">
                <a:solidFill>
                  <a:srgbClr val="000000"/>
                </a:solidFill>
              </a:rPr>
              <a:t>Add prioritised scenarios to UVC backlog </a:t>
            </a:r>
            <a:endParaRPr sz="1200">
              <a:solidFill>
                <a:srgbClr val="000000"/>
              </a:solidFill>
            </a:endParaRPr>
          </a:p>
          <a:p>
            <a:pPr indent="-304800" lvl="0" marL="400050" rtl="0" algn="l">
              <a:lnSpc>
                <a:spcPct val="100000"/>
              </a:lnSpc>
              <a:spcBef>
                <a:spcPts val="1000"/>
              </a:spcBef>
              <a:spcAft>
                <a:spcPts val="0"/>
              </a:spcAft>
              <a:buClr>
                <a:srgbClr val="000000"/>
              </a:buClr>
              <a:buSzPts val="1200"/>
              <a:buFont typeface="Nunito"/>
              <a:buAutoNum type="arabicPeriod"/>
            </a:pPr>
            <a:r>
              <a:rPr lang="en" sz="1200">
                <a:solidFill>
                  <a:srgbClr val="000000"/>
                </a:solidFill>
              </a:rPr>
              <a:t>Create designs and user stories before taking work into sprints</a:t>
            </a:r>
            <a:endParaRPr sz="1200">
              <a:solidFill>
                <a:srgbClr val="000000"/>
              </a:solidFill>
            </a:endParaRPr>
          </a:p>
          <a:p>
            <a:pPr indent="0" lvl="0" marL="863600" rtl="0" algn="l">
              <a:lnSpc>
                <a:spcPct val="100000"/>
              </a:lnSpc>
              <a:spcBef>
                <a:spcPts val="1000"/>
              </a:spcBef>
              <a:spcAft>
                <a:spcPts val="1000"/>
              </a:spcAft>
              <a:buNone/>
            </a:pPr>
            <a:r>
              <a:t/>
            </a:r>
            <a:endParaRPr sz="1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Proposed </a:t>
            </a:r>
            <a:r>
              <a:rPr lang="en"/>
              <a:t>Customer Journey / Lifecycle</a:t>
            </a:r>
            <a:endParaRPr/>
          </a:p>
        </p:txBody>
      </p:sp>
      <p:sp>
        <p:nvSpPr>
          <p:cNvPr id="208" name="Google Shape;208;p27"/>
          <p:cNvSpPr/>
          <p:nvPr/>
        </p:nvSpPr>
        <p:spPr>
          <a:xfrm>
            <a:off x="247275" y="1035775"/>
            <a:ext cx="9879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Discovery</a:t>
            </a:r>
            <a:endParaRPr sz="1000">
              <a:latin typeface="Nunito"/>
              <a:ea typeface="Nunito"/>
              <a:cs typeface="Nunito"/>
              <a:sym typeface="Nunito"/>
            </a:endParaRPr>
          </a:p>
        </p:txBody>
      </p:sp>
      <p:sp>
        <p:nvSpPr>
          <p:cNvPr id="209" name="Google Shape;209;p27"/>
          <p:cNvSpPr/>
          <p:nvPr/>
        </p:nvSpPr>
        <p:spPr>
          <a:xfrm>
            <a:off x="1379675" y="1035775"/>
            <a:ext cx="9258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Education</a:t>
            </a:r>
            <a:endParaRPr sz="1000">
              <a:latin typeface="Nunito"/>
              <a:ea typeface="Nunito"/>
              <a:cs typeface="Nunito"/>
              <a:sym typeface="Nunito"/>
            </a:endParaRPr>
          </a:p>
        </p:txBody>
      </p:sp>
      <p:sp>
        <p:nvSpPr>
          <p:cNvPr id="210" name="Google Shape;210;p27"/>
          <p:cNvSpPr/>
          <p:nvPr/>
        </p:nvSpPr>
        <p:spPr>
          <a:xfrm>
            <a:off x="2449975" y="1035775"/>
            <a:ext cx="10470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Pre-Purchase</a:t>
            </a:r>
            <a:endParaRPr sz="1000">
              <a:latin typeface="Nunito"/>
              <a:ea typeface="Nunito"/>
              <a:cs typeface="Nunito"/>
              <a:sym typeface="Nunito"/>
            </a:endParaRPr>
          </a:p>
        </p:txBody>
      </p:sp>
      <p:sp>
        <p:nvSpPr>
          <p:cNvPr id="211" name="Google Shape;211;p27"/>
          <p:cNvSpPr/>
          <p:nvPr/>
        </p:nvSpPr>
        <p:spPr>
          <a:xfrm>
            <a:off x="3718525" y="1035775"/>
            <a:ext cx="8637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Purchase</a:t>
            </a:r>
            <a:endParaRPr sz="1000">
              <a:latin typeface="Nunito"/>
              <a:ea typeface="Nunito"/>
              <a:cs typeface="Nunito"/>
              <a:sym typeface="Nunito"/>
            </a:endParaRPr>
          </a:p>
        </p:txBody>
      </p:sp>
      <p:sp>
        <p:nvSpPr>
          <p:cNvPr id="212" name="Google Shape;212;p27"/>
          <p:cNvSpPr/>
          <p:nvPr/>
        </p:nvSpPr>
        <p:spPr>
          <a:xfrm>
            <a:off x="4803900" y="1035775"/>
            <a:ext cx="8028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Collection</a:t>
            </a:r>
            <a:endParaRPr sz="1000">
              <a:latin typeface="Nunito"/>
              <a:ea typeface="Nunito"/>
              <a:cs typeface="Nunito"/>
              <a:sym typeface="Nunito"/>
            </a:endParaRPr>
          </a:p>
        </p:txBody>
      </p:sp>
      <p:sp>
        <p:nvSpPr>
          <p:cNvPr id="213" name="Google Shape;213;p27"/>
          <p:cNvSpPr/>
          <p:nvPr/>
        </p:nvSpPr>
        <p:spPr>
          <a:xfrm>
            <a:off x="5813300" y="1035775"/>
            <a:ext cx="10470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Post-Purchase</a:t>
            </a:r>
            <a:endParaRPr sz="1000">
              <a:latin typeface="Nunito"/>
              <a:ea typeface="Nunito"/>
              <a:cs typeface="Nunito"/>
              <a:sym typeface="Nunito"/>
            </a:endParaRPr>
          </a:p>
        </p:txBody>
      </p:sp>
      <p:sp>
        <p:nvSpPr>
          <p:cNvPr id="214" name="Google Shape;214;p27"/>
          <p:cNvSpPr/>
          <p:nvPr/>
        </p:nvSpPr>
        <p:spPr>
          <a:xfrm>
            <a:off x="7036000" y="1035775"/>
            <a:ext cx="8946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Fuel Refills</a:t>
            </a:r>
            <a:endParaRPr sz="1000">
              <a:latin typeface="Nunito"/>
              <a:ea typeface="Nunito"/>
              <a:cs typeface="Nunito"/>
              <a:sym typeface="Nunito"/>
            </a:endParaRPr>
          </a:p>
        </p:txBody>
      </p:sp>
      <p:sp>
        <p:nvSpPr>
          <p:cNvPr id="215" name="Google Shape;215;p27"/>
          <p:cNvSpPr/>
          <p:nvPr/>
        </p:nvSpPr>
        <p:spPr>
          <a:xfrm>
            <a:off x="255025" y="1763625"/>
            <a:ext cx="994200" cy="1146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Nunito"/>
                <a:ea typeface="Nunito"/>
                <a:cs typeface="Nunito"/>
                <a:sym typeface="Nunito"/>
              </a:rPr>
              <a:t>First learn about KOKO (brand awareness)</a:t>
            </a:r>
            <a:endParaRPr sz="1000">
              <a:latin typeface="Nunito"/>
              <a:ea typeface="Nunito"/>
              <a:cs typeface="Nunito"/>
              <a:sym typeface="Nunito"/>
            </a:endParaRPr>
          </a:p>
        </p:txBody>
      </p:sp>
      <p:sp>
        <p:nvSpPr>
          <p:cNvPr id="216" name="Google Shape;216;p27"/>
          <p:cNvSpPr/>
          <p:nvPr/>
        </p:nvSpPr>
        <p:spPr>
          <a:xfrm>
            <a:off x="1379675" y="1784100"/>
            <a:ext cx="9258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Acquisition</a:t>
            </a:r>
            <a:endParaRPr sz="1000">
              <a:latin typeface="Nunito"/>
              <a:ea typeface="Nunito"/>
              <a:cs typeface="Nunito"/>
              <a:sym typeface="Nunito"/>
            </a:endParaRPr>
          </a:p>
        </p:txBody>
      </p:sp>
      <p:sp>
        <p:nvSpPr>
          <p:cNvPr id="217" name="Google Shape;217;p27"/>
          <p:cNvSpPr/>
          <p:nvPr/>
        </p:nvSpPr>
        <p:spPr>
          <a:xfrm>
            <a:off x="2449975" y="1763625"/>
            <a:ext cx="1047000" cy="1396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Saving for a cooker</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Cooker Promo</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Purchasing KOKO Credit</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p:txBody>
      </p:sp>
      <p:sp>
        <p:nvSpPr>
          <p:cNvPr id="218" name="Google Shape;218;p27"/>
          <p:cNvSpPr/>
          <p:nvPr/>
        </p:nvSpPr>
        <p:spPr>
          <a:xfrm>
            <a:off x="3718513" y="1763625"/>
            <a:ext cx="863700" cy="67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Cooker fully paid</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p:txBody>
      </p:sp>
      <p:sp>
        <p:nvSpPr>
          <p:cNvPr id="219" name="Google Shape;219;p27"/>
          <p:cNvSpPr/>
          <p:nvPr/>
        </p:nvSpPr>
        <p:spPr>
          <a:xfrm>
            <a:off x="4803750" y="1763625"/>
            <a:ext cx="802800" cy="673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Collect Cooker</a:t>
            </a:r>
            <a:endParaRPr sz="1000">
              <a:solidFill>
                <a:schemeClr val="dk1"/>
              </a:solidFill>
              <a:latin typeface="Nunito"/>
              <a:ea typeface="Nunito"/>
              <a:cs typeface="Nunito"/>
              <a:sym typeface="Nunito"/>
            </a:endParaRPr>
          </a:p>
        </p:txBody>
      </p:sp>
      <p:sp>
        <p:nvSpPr>
          <p:cNvPr id="220" name="Google Shape;220;p27"/>
          <p:cNvSpPr/>
          <p:nvPr/>
        </p:nvSpPr>
        <p:spPr>
          <a:xfrm>
            <a:off x="5797850" y="1763625"/>
            <a:ext cx="1047000" cy="182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Set up cooker</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3- Day Check in call</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3- Week Check in call</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Raising a problem</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p:txBody>
      </p:sp>
      <p:sp>
        <p:nvSpPr>
          <p:cNvPr id="221" name="Google Shape;221;p27"/>
          <p:cNvSpPr/>
          <p:nvPr/>
        </p:nvSpPr>
        <p:spPr>
          <a:xfrm>
            <a:off x="8137210" y="1035775"/>
            <a:ext cx="863700" cy="31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Advocacy</a:t>
            </a:r>
            <a:endParaRPr sz="1000">
              <a:latin typeface="Nunito"/>
              <a:ea typeface="Nunito"/>
              <a:cs typeface="Nunito"/>
              <a:sym typeface="Nunito"/>
            </a:endParaRPr>
          </a:p>
        </p:txBody>
      </p:sp>
      <p:sp>
        <p:nvSpPr>
          <p:cNvPr id="222" name="Google Shape;222;p27"/>
          <p:cNvSpPr/>
          <p:nvPr/>
        </p:nvSpPr>
        <p:spPr>
          <a:xfrm>
            <a:off x="7020550" y="1763625"/>
            <a:ext cx="925800" cy="104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1st - 2nd refills</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Nth refills</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p:txBody>
      </p:sp>
      <p:sp>
        <p:nvSpPr>
          <p:cNvPr id="223" name="Google Shape;223;p27"/>
          <p:cNvSpPr/>
          <p:nvPr/>
        </p:nvSpPr>
        <p:spPr>
          <a:xfrm>
            <a:off x="8120425" y="1763625"/>
            <a:ext cx="863700" cy="1049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latin typeface="Nunito"/>
              <a:ea typeface="Nunito"/>
              <a:cs typeface="Nunito"/>
              <a:sym typeface="Nunito"/>
            </a:endParaRPr>
          </a:p>
          <a:p>
            <a:pPr indent="0" lvl="0" marL="0" rtl="0" algn="ctr">
              <a:spcBef>
                <a:spcPts val="0"/>
              </a:spcBef>
              <a:spcAft>
                <a:spcPts val="0"/>
              </a:spcAft>
              <a:buNone/>
            </a:pPr>
            <a:r>
              <a:rPr lang="en" sz="1000">
                <a:solidFill>
                  <a:schemeClr val="dk1"/>
                </a:solidFill>
                <a:latin typeface="Nunito"/>
                <a:ea typeface="Nunito"/>
                <a:cs typeface="Nunito"/>
                <a:sym typeface="Nunito"/>
              </a:rPr>
              <a:t>Refers a new customer</a:t>
            </a:r>
            <a:endParaRPr sz="1000">
              <a:solidFill>
                <a:schemeClr val="dk1"/>
              </a:solidFill>
              <a:latin typeface="Nunito"/>
              <a:ea typeface="Nunito"/>
              <a:cs typeface="Nunito"/>
              <a:sym typeface="Nunito"/>
            </a:endParaRPr>
          </a:p>
          <a:p>
            <a:pPr indent="0" lvl="0" marL="0" rtl="0" algn="ctr">
              <a:spcBef>
                <a:spcPts val="0"/>
              </a:spcBef>
              <a:spcAft>
                <a:spcPts val="0"/>
              </a:spcAft>
              <a:buNone/>
            </a:pPr>
            <a:r>
              <a:t/>
            </a:r>
            <a:endParaRPr sz="1000">
              <a:solidFill>
                <a:schemeClr val="dk1"/>
              </a:solidFill>
              <a:latin typeface="Nunito"/>
              <a:ea typeface="Nunito"/>
              <a:cs typeface="Nunito"/>
              <a:sym typeface="Nunito"/>
            </a:endParaRPr>
          </a:p>
        </p:txBody>
      </p:sp>
      <p:sp>
        <p:nvSpPr>
          <p:cNvPr id="224" name="Google Shape;224;p27"/>
          <p:cNvSpPr/>
          <p:nvPr/>
        </p:nvSpPr>
        <p:spPr>
          <a:xfrm>
            <a:off x="255025" y="3864275"/>
            <a:ext cx="9801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Awareness</a:t>
            </a:r>
            <a:endParaRPr sz="1000">
              <a:latin typeface="Nunito"/>
              <a:ea typeface="Nunito"/>
              <a:cs typeface="Nunito"/>
              <a:sym typeface="Nunito"/>
            </a:endParaRPr>
          </a:p>
        </p:txBody>
      </p:sp>
      <p:sp>
        <p:nvSpPr>
          <p:cNvPr id="225" name="Google Shape;225;p27"/>
          <p:cNvSpPr/>
          <p:nvPr/>
        </p:nvSpPr>
        <p:spPr>
          <a:xfrm>
            <a:off x="1370375" y="3864275"/>
            <a:ext cx="9258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a:ea typeface="Nunito"/>
                <a:cs typeface="Nunito"/>
                <a:sym typeface="Nunito"/>
              </a:rPr>
              <a:t>Consideration</a:t>
            </a:r>
            <a:endParaRPr sz="1000">
              <a:latin typeface="Nunito"/>
              <a:ea typeface="Nunito"/>
              <a:cs typeface="Nunito"/>
              <a:sym typeface="Nunito"/>
            </a:endParaRPr>
          </a:p>
        </p:txBody>
      </p:sp>
      <p:sp>
        <p:nvSpPr>
          <p:cNvPr id="226" name="Google Shape;226;p27"/>
          <p:cNvSpPr/>
          <p:nvPr/>
        </p:nvSpPr>
        <p:spPr>
          <a:xfrm>
            <a:off x="2484175" y="3864275"/>
            <a:ext cx="9942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Assessment (saving Order)</a:t>
            </a:r>
            <a:endParaRPr sz="1000">
              <a:latin typeface="Nunito"/>
              <a:ea typeface="Nunito"/>
              <a:cs typeface="Nunito"/>
              <a:sym typeface="Nunito"/>
            </a:endParaRPr>
          </a:p>
        </p:txBody>
      </p:sp>
      <p:sp>
        <p:nvSpPr>
          <p:cNvPr id="227" name="Google Shape;227;p27"/>
          <p:cNvSpPr/>
          <p:nvPr/>
        </p:nvSpPr>
        <p:spPr>
          <a:xfrm>
            <a:off x="3718525" y="3864275"/>
            <a:ext cx="8946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Purchase</a:t>
            </a:r>
            <a:r>
              <a:rPr lang="en" sz="1000">
                <a:solidFill>
                  <a:schemeClr val="dk1"/>
                </a:solidFill>
                <a:latin typeface="Nunito"/>
                <a:ea typeface="Nunito"/>
                <a:cs typeface="Nunito"/>
                <a:sym typeface="Nunito"/>
              </a:rPr>
              <a:t> (Paid Order)</a:t>
            </a:r>
            <a:endParaRPr sz="1000">
              <a:latin typeface="Nunito"/>
              <a:ea typeface="Nunito"/>
              <a:cs typeface="Nunito"/>
              <a:sym typeface="Nunito"/>
            </a:endParaRPr>
          </a:p>
        </p:txBody>
      </p:sp>
      <p:sp>
        <p:nvSpPr>
          <p:cNvPr id="228" name="Google Shape;228;p27"/>
          <p:cNvSpPr/>
          <p:nvPr/>
        </p:nvSpPr>
        <p:spPr>
          <a:xfrm>
            <a:off x="4803575" y="3864275"/>
            <a:ext cx="31428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Habit formation (customer)</a:t>
            </a:r>
            <a:endParaRPr sz="1000">
              <a:latin typeface="Nunito"/>
              <a:ea typeface="Nunito"/>
              <a:cs typeface="Nunito"/>
              <a:sym typeface="Nunito"/>
            </a:endParaRPr>
          </a:p>
        </p:txBody>
      </p:sp>
      <p:sp>
        <p:nvSpPr>
          <p:cNvPr id="229" name="Google Shape;229;p27"/>
          <p:cNvSpPr/>
          <p:nvPr/>
        </p:nvSpPr>
        <p:spPr>
          <a:xfrm>
            <a:off x="8139025" y="3864275"/>
            <a:ext cx="863700" cy="65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Referral (happy user)</a:t>
            </a:r>
            <a:endParaRPr sz="1000">
              <a:latin typeface="Nunito"/>
              <a:ea typeface="Nunito"/>
              <a:cs typeface="Nunito"/>
              <a:sym typeface="Nunito"/>
            </a:endParaRPr>
          </a:p>
        </p:txBody>
      </p:sp>
      <p:sp>
        <p:nvSpPr>
          <p:cNvPr id="230" name="Google Shape;230;p27"/>
          <p:cNvSpPr txBox="1"/>
          <p:nvPr/>
        </p:nvSpPr>
        <p:spPr>
          <a:xfrm>
            <a:off x="11400" y="721725"/>
            <a:ext cx="19896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Option A </a:t>
            </a:r>
            <a:endParaRPr b="1" sz="1100">
              <a:latin typeface="Nunito"/>
              <a:ea typeface="Nunito"/>
              <a:cs typeface="Nunito"/>
              <a:sym typeface="Nunito"/>
            </a:endParaRPr>
          </a:p>
        </p:txBody>
      </p:sp>
      <p:sp>
        <p:nvSpPr>
          <p:cNvPr id="231" name="Google Shape;231;p27"/>
          <p:cNvSpPr txBox="1"/>
          <p:nvPr/>
        </p:nvSpPr>
        <p:spPr>
          <a:xfrm>
            <a:off x="28125" y="1429075"/>
            <a:ext cx="19896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Option B </a:t>
            </a:r>
            <a:r>
              <a:rPr b="1" lang="en" sz="1100" u="sng">
                <a:solidFill>
                  <a:schemeClr val="hlink"/>
                </a:solidFill>
                <a:latin typeface="Nunito"/>
                <a:ea typeface="Nunito"/>
                <a:cs typeface="Nunito"/>
                <a:sym typeface="Nunito"/>
                <a:hlinkClick r:id="rId3"/>
              </a:rPr>
              <a:t>(link)</a:t>
            </a:r>
            <a:endParaRPr b="1" sz="1100">
              <a:latin typeface="Nunito"/>
              <a:ea typeface="Nunito"/>
              <a:cs typeface="Nunito"/>
              <a:sym typeface="Nunito"/>
            </a:endParaRPr>
          </a:p>
        </p:txBody>
      </p:sp>
      <p:sp>
        <p:nvSpPr>
          <p:cNvPr id="232" name="Google Shape;232;p27"/>
          <p:cNvSpPr txBox="1"/>
          <p:nvPr/>
        </p:nvSpPr>
        <p:spPr>
          <a:xfrm>
            <a:off x="11400" y="3457000"/>
            <a:ext cx="19896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Option C </a:t>
            </a:r>
            <a:r>
              <a:rPr b="1" lang="en" sz="1100" u="sng">
                <a:solidFill>
                  <a:schemeClr val="hlink"/>
                </a:solidFill>
                <a:latin typeface="Nunito"/>
                <a:ea typeface="Nunito"/>
                <a:cs typeface="Nunito"/>
                <a:sym typeface="Nunito"/>
                <a:hlinkClick r:id="rId4"/>
              </a:rPr>
              <a:t>(link)</a:t>
            </a:r>
            <a:endParaRPr b="1" sz="1100">
              <a:latin typeface="Nunito"/>
              <a:ea typeface="Nunito"/>
              <a:cs typeface="Nunito"/>
              <a:sym typeface="Nunito"/>
            </a:endParaRPr>
          </a:p>
        </p:txBody>
      </p:sp>
      <p:sp>
        <p:nvSpPr>
          <p:cNvPr id="233" name="Google Shape;233;p27"/>
          <p:cNvSpPr/>
          <p:nvPr/>
        </p:nvSpPr>
        <p:spPr>
          <a:xfrm>
            <a:off x="7096750" y="74525"/>
            <a:ext cx="1989600" cy="5505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Discussion Point: </a:t>
            </a:r>
            <a:r>
              <a:rPr lang="en" sz="800">
                <a:latin typeface="Nunito"/>
                <a:ea typeface="Nunito"/>
                <a:cs typeface="Nunito"/>
                <a:sym typeface="Nunito"/>
              </a:rPr>
              <a:t>Do we need to add deactivated customer? And customer with issue?</a:t>
            </a:r>
            <a:endParaRPr sz="8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p:nvPr/>
        </p:nvSpPr>
        <p:spPr>
          <a:xfrm>
            <a:off x="891463" y="782525"/>
            <a:ext cx="6274800" cy="481200"/>
          </a:xfrm>
          <a:prstGeom prst="roundRect">
            <a:avLst>
              <a:gd fmla="val 16667" name="adj"/>
            </a:avLst>
          </a:prstGeom>
          <a:solidFill>
            <a:srgbClr val="FFF7DF"/>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39" name="Google Shape;239;p28"/>
          <p:cNvSpPr/>
          <p:nvPr/>
        </p:nvSpPr>
        <p:spPr>
          <a:xfrm>
            <a:off x="891463" y="1268999"/>
            <a:ext cx="6274800" cy="481200"/>
          </a:xfrm>
          <a:prstGeom prst="roundRect">
            <a:avLst>
              <a:gd fmla="val 16667" name="adj"/>
            </a:avLst>
          </a:prstGeom>
          <a:solidFill>
            <a:srgbClr val="FFEFDF"/>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0" name="Google Shape;240;p28"/>
          <p:cNvSpPr/>
          <p:nvPr/>
        </p:nvSpPr>
        <p:spPr>
          <a:xfrm>
            <a:off x="891463" y="1755473"/>
            <a:ext cx="6274800" cy="481200"/>
          </a:xfrm>
          <a:prstGeom prst="roundRect">
            <a:avLst>
              <a:gd fmla="val 16667" name="adj"/>
            </a:avLst>
          </a:prstGeom>
          <a:solidFill>
            <a:srgbClr val="D9EAD3"/>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1" name="Google Shape;241;p28"/>
          <p:cNvSpPr/>
          <p:nvPr/>
        </p:nvSpPr>
        <p:spPr>
          <a:xfrm>
            <a:off x="891463" y="2236692"/>
            <a:ext cx="6274800" cy="481200"/>
          </a:xfrm>
          <a:prstGeom prst="roundRect">
            <a:avLst>
              <a:gd fmla="val 16667" name="adj"/>
            </a:avLst>
          </a:prstGeom>
          <a:solidFill>
            <a:srgbClr val="E9F3E6"/>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2" name="Google Shape;242;p28"/>
          <p:cNvSpPr/>
          <p:nvPr/>
        </p:nvSpPr>
        <p:spPr>
          <a:xfrm>
            <a:off x="891463" y="3171539"/>
            <a:ext cx="6274800" cy="481200"/>
          </a:xfrm>
          <a:prstGeom prst="roundRect">
            <a:avLst>
              <a:gd fmla="val 16667" name="adj"/>
            </a:avLst>
          </a:prstGeom>
          <a:solidFill>
            <a:srgbClr val="E5F1FC"/>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3" name="Google Shape;243;p28"/>
          <p:cNvSpPr/>
          <p:nvPr/>
        </p:nvSpPr>
        <p:spPr>
          <a:xfrm>
            <a:off x="891463" y="3661303"/>
            <a:ext cx="6274800" cy="481200"/>
          </a:xfrm>
          <a:prstGeom prst="roundRect">
            <a:avLst>
              <a:gd fmla="val 16667" name="adj"/>
            </a:avLst>
          </a:prstGeom>
          <a:solidFill>
            <a:srgbClr val="F5E5EC"/>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4" name="Google Shape;244;p28"/>
          <p:cNvSpPr/>
          <p:nvPr/>
        </p:nvSpPr>
        <p:spPr>
          <a:xfrm>
            <a:off x="891463" y="4151089"/>
            <a:ext cx="6274800" cy="481200"/>
          </a:xfrm>
          <a:prstGeom prst="roundRect">
            <a:avLst>
              <a:gd fmla="val 16667" name="adj"/>
            </a:avLst>
          </a:prstGeom>
          <a:solidFill>
            <a:srgbClr val="F2F1F5"/>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45" name="Google Shape;245;p2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Nunito"/>
                <a:ea typeface="Nunito"/>
                <a:cs typeface="Nunito"/>
                <a:sym typeface="Nunito"/>
              </a:rPr>
              <a:t>Proposed KOKO Customer Lifecycle</a:t>
            </a:r>
            <a:endParaRPr>
              <a:latin typeface="Nunito"/>
              <a:ea typeface="Nunito"/>
              <a:cs typeface="Nunito"/>
              <a:sym typeface="Nunito"/>
            </a:endParaRPr>
          </a:p>
        </p:txBody>
      </p:sp>
      <p:sp>
        <p:nvSpPr>
          <p:cNvPr id="246" name="Google Shape;246;p28"/>
          <p:cNvSpPr txBox="1"/>
          <p:nvPr>
            <p:ph idx="4294967295" type="body"/>
          </p:nvPr>
        </p:nvSpPr>
        <p:spPr>
          <a:xfrm>
            <a:off x="1040412" y="792532"/>
            <a:ext cx="875400" cy="3435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Discovery</a:t>
            </a:r>
            <a:endParaRPr sz="1000">
              <a:latin typeface="Nunito"/>
              <a:ea typeface="Nunito"/>
              <a:cs typeface="Nunito"/>
              <a:sym typeface="Nunito"/>
            </a:endParaRPr>
          </a:p>
        </p:txBody>
      </p:sp>
      <p:sp>
        <p:nvSpPr>
          <p:cNvPr id="247" name="Google Shape;247;p28"/>
          <p:cNvSpPr txBox="1"/>
          <p:nvPr>
            <p:ph idx="4294967295" type="body"/>
          </p:nvPr>
        </p:nvSpPr>
        <p:spPr>
          <a:xfrm>
            <a:off x="1040412" y="1317287"/>
            <a:ext cx="875400" cy="3435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Education</a:t>
            </a:r>
            <a:endParaRPr sz="1000">
              <a:latin typeface="Nunito"/>
              <a:ea typeface="Nunito"/>
              <a:cs typeface="Nunito"/>
              <a:sym typeface="Nunito"/>
            </a:endParaRPr>
          </a:p>
        </p:txBody>
      </p:sp>
      <p:sp>
        <p:nvSpPr>
          <p:cNvPr id="248" name="Google Shape;248;p28"/>
          <p:cNvSpPr txBox="1"/>
          <p:nvPr>
            <p:ph idx="4294967295" type="body"/>
          </p:nvPr>
        </p:nvSpPr>
        <p:spPr>
          <a:xfrm>
            <a:off x="984979" y="1786860"/>
            <a:ext cx="1021500" cy="343500"/>
          </a:xfrm>
          <a:prstGeom prst="rect">
            <a:avLst/>
          </a:prstGeom>
          <a:solidFill>
            <a:srgbClr val="D9EAD3"/>
          </a:solid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Pre-Purchase</a:t>
            </a:r>
            <a:endParaRPr sz="1000">
              <a:latin typeface="Nunito"/>
              <a:ea typeface="Nunito"/>
              <a:cs typeface="Nunito"/>
              <a:sym typeface="Nunito"/>
            </a:endParaRPr>
          </a:p>
        </p:txBody>
      </p:sp>
      <p:sp>
        <p:nvSpPr>
          <p:cNvPr id="249" name="Google Shape;249;p28"/>
          <p:cNvSpPr txBox="1"/>
          <p:nvPr>
            <p:ph idx="4294967295" type="body"/>
          </p:nvPr>
        </p:nvSpPr>
        <p:spPr>
          <a:xfrm>
            <a:off x="1040412" y="2246047"/>
            <a:ext cx="875400" cy="3435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Purchase</a:t>
            </a:r>
            <a:endParaRPr sz="1000">
              <a:latin typeface="Nunito"/>
              <a:ea typeface="Nunito"/>
              <a:cs typeface="Nunito"/>
              <a:sym typeface="Nunito"/>
            </a:endParaRPr>
          </a:p>
        </p:txBody>
      </p:sp>
      <p:sp>
        <p:nvSpPr>
          <p:cNvPr id="250" name="Google Shape;250;p28"/>
          <p:cNvSpPr txBox="1"/>
          <p:nvPr>
            <p:ph idx="4294967295" type="body"/>
          </p:nvPr>
        </p:nvSpPr>
        <p:spPr>
          <a:xfrm>
            <a:off x="984979" y="3257773"/>
            <a:ext cx="1079700" cy="3435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Post </a:t>
            </a:r>
            <a:r>
              <a:rPr lang="en" sz="1000">
                <a:latin typeface="Nunito"/>
                <a:ea typeface="Nunito"/>
                <a:cs typeface="Nunito"/>
                <a:sym typeface="Nunito"/>
              </a:rPr>
              <a:t>Purchase</a:t>
            </a:r>
            <a:endParaRPr sz="1000">
              <a:latin typeface="Nunito"/>
              <a:ea typeface="Nunito"/>
              <a:cs typeface="Nunito"/>
              <a:sym typeface="Nunito"/>
            </a:endParaRPr>
          </a:p>
        </p:txBody>
      </p:sp>
      <p:sp>
        <p:nvSpPr>
          <p:cNvPr id="251" name="Google Shape;251;p28"/>
          <p:cNvSpPr txBox="1"/>
          <p:nvPr>
            <p:ph idx="4294967295" type="body"/>
          </p:nvPr>
        </p:nvSpPr>
        <p:spPr>
          <a:xfrm>
            <a:off x="1040412" y="3711063"/>
            <a:ext cx="875400" cy="3435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Fuel Refills</a:t>
            </a:r>
            <a:endParaRPr sz="1000">
              <a:latin typeface="Nunito"/>
              <a:ea typeface="Nunito"/>
              <a:cs typeface="Nunito"/>
              <a:sym typeface="Nunito"/>
            </a:endParaRPr>
          </a:p>
        </p:txBody>
      </p:sp>
      <p:sp>
        <p:nvSpPr>
          <p:cNvPr id="252" name="Google Shape;252;p28"/>
          <p:cNvSpPr txBox="1"/>
          <p:nvPr>
            <p:ph idx="4294967295" type="body"/>
          </p:nvPr>
        </p:nvSpPr>
        <p:spPr>
          <a:xfrm>
            <a:off x="1040412" y="4231435"/>
            <a:ext cx="875400" cy="343500"/>
          </a:xfrm>
          <a:prstGeom prst="rect">
            <a:avLst/>
          </a:prstGeom>
          <a:solidFill>
            <a:srgbClr val="F2F1F5"/>
          </a:solid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latin typeface="Nunito"/>
                <a:ea typeface="Nunito"/>
                <a:cs typeface="Nunito"/>
                <a:sym typeface="Nunito"/>
              </a:rPr>
              <a:t>Advocacy</a:t>
            </a:r>
            <a:endParaRPr sz="1000">
              <a:latin typeface="Nunito"/>
              <a:ea typeface="Nunito"/>
              <a:cs typeface="Nunito"/>
              <a:sym typeface="Nunito"/>
            </a:endParaRPr>
          </a:p>
        </p:txBody>
      </p:sp>
      <p:sp>
        <p:nvSpPr>
          <p:cNvPr id="253" name="Google Shape;253;p28"/>
          <p:cNvSpPr txBox="1"/>
          <p:nvPr>
            <p:ph idx="4294967295" type="body"/>
          </p:nvPr>
        </p:nvSpPr>
        <p:spPr>
          <a:xfrm>
            <a:off x="2502279" y="815193"/>
            <a:ext cx="46260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finds out about KOKO products</a:t>
            </a:r>
            <a:endParaRPr sz="900">
              <a:latin typeface="Nunito"/>
              <a:ea typeface="Nunito"/>
              <a:cs typeface="Nunito"/>
              <a:sym typeface="Nunito"/>
            </a:endParaRPr>
          </a:p>
        </p:txBody>
      </p:sp>
      <p:sp>
        <p:nvSpPr>
          <p:cNvPr id="254" name="Google Shape;254;p28"/>
          <p:cNvSpPr txBox="1"/>
          <p:nvPr>
            <p:ph idx="4294967295" type="body"/>
          </p:nvPr>
        </p:nvSpPr>
        <p:spPr>
          <a:xfrm>
            <a:off x="2502116" y="1317287"/>
            <a:ext cx="45855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learns what is unique about KOKO products</a:t>
            </a:r>
            <a:endParaRPr sz="900">
              <a:latin typeface="Nunito"/>
              <a:ea typeface="Nunito"/>
              <a:cs typeface="Nunito"/>
              <a:sym typeface="Nunito"/>
            </a:endParaRPr>
          </a:p>
        </p:txBody>
      </p:sp>
      <p:sp>
        <p:nvSpPr>
          <p:cNvPr id="255" name="Google Shape;255;p28"/>
          <p:cNvSpPr txBox="1"/>
          <p:nvPr>
            <p:ph idx="4294967295" type="body"/>
          </p:nvPr>
        </p:nvSpPr>
        <p:spPr>
          <a:xfrm>
            <a:off x="2502116" y="1819381"/>
            <a:ext cx="45855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starts saving for KOKO products</a:t>
            </a:r>
            <a:endParaRPr sz="900">
              <a:latin typeface="Nunito"/>
              <a:ea typeface="Nunito"/>
              <a:cs typeface="Nunito"/>
              <a:sym typeface="Nunito"/>
            </a:endParaRPr>
          </a:p>
        </p:txBody>
      </p:sp>
      <p:sp>
        <p:nvSpPr>
          <p:cNvPr id="256" name="Google Shape;256;p28"/>
          <p:cNvSpPr txBox="1"/>
          <p:nvPr>
            <p:ph idx="4294967295" type="body"/>
          </p:nvPr>
        </p:nvSpPr>
        <p:spPr>
          <a:xfrm>
            <a:off x="2502279" y="2257399"/>
            <a:ext cx="46260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buys KOKO products (completes payment in full)</a:t>
            </a:r>
            <a:endParaRPr sz="900">
              <a:latin typeface="Nunito"/>
              <a:ea typeface="Nunito"/>
              <a:cs typeface="Nunito"/>
              <a:sym typeface="Nunito"/>
            </a:endParaRPr>
          </a:p>
        </p:txBody>
      </p:sp>
      <p:sp>
        <p:nvSpPr>
          <p:cNvPr id="257" name="Google Shape;257;p28"/>
          <p:cNvSpPr txBox="1"/>
          <p:nvPr>
            <p:ph idx="4294967295" type="body"/>
          </p:nvPr>
        </p:nvSpPr>
        <p:spPr>
          <a:xfrm>
            <a:off x="2502188" y="3253695"/>
            <a:ext cx="45855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uses and experiences KOKO products</a:t>
            </a:r>
            <a:endParaRPr sz="900">
              <a:latin typeface="Nunito"/>
              <a:ea typeface="Nunito"/>
              <a:cs typeface="Nunito"/>
              <a:sym typeface="Nunito"/>
            </a:endParaRPr>
          </a:p>
        </p:txBody>
      </p:sp>
      <p:sp>
        <p:nvSpPr>
          <p:cNvPr id="258" name="Google Shape;258;p28"/>
          <p:cNvSpPr txBox="1"/>
          <p:nvPr>
            <p:ph idx="4294967295" type="body"/>
          </p:nvPr>
        </p:nvSpPr>
        <p:spPr>
          <a:xfrm>
            <a:off x="2502188" y="3700878"/>
            <a:ext cx="46260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buys KOKO fuel regularly</a:t>
            </a:r>
            <a:endParaRPr sz="900">
              <a:latin typeface="Nunito"/>
              <a:ea typeface="Nunito"/>
              <a:cs typeface="Nunito"/>
              <a:sym typeface="Nunito"/>
            </a:endParaRPr>
          </a:p>
        </p:txBody>
      </p:sp>
      <p:sp>
        <p:nvSpPr>
          <p:cNvPr id="259" name="Google Shape;259;p28"/>
          <p:cNvSpPr txBox="1"/>
          <p:nvPr>
            <p:ph idx="4294967295" type="body"/>
          </p:nvPr>
        </p:nvSpPr>
        <p:spPr>
          <a:xfrm>
            <a:off x="2502188" y="4215143"/>
            <a:ext cx="4754100" cy="3435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introduces other people to KOKO products</a:t>
            </a:r>
            <a:endParaRPr sz="900">
              <a:latin typeface="Nunito"/>
              <a:ea typeface="Nunito"/>
              <a:cs typeface="Nunito"/>
              <a:sym typeface="Nunito"/>
            </a:endParaRPr>
          </a:p>
        </p:txBody>
      </p:sp>
      <p:sp>
        <p:nvSpPr>
          <p:cNvPr id="260" name="Google Shape;260;p28"/>
          <p:cNvSpPr/>
          <p:nvPr/>
        </p:nvSpPr>
        <p:spPr>
          <a:xfrm>
            <a:off x="891463" y="2695408"/>
            <a:ext cx="6274800" cy="481200"/>
          </a:xfrm>
          <a:prstGeom prst="roundRect">
            <a:avLst>
              <a:gd fmla="val 16667" name="adj"/>
            </a:avLst>
          </a:prstGeom>
          <a:solidFill>
            <a:srgbClr val="E5F1FC"/>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61" name="Google Shape;261;p28"/>
          <p:cNvSpPr txBox="1"/>
          <p:nvPr>
            <p:ph idx="4294967295" type="body"/>
          </p:nvPr>
        </p:nvSpPr>
        <p:spPr>
          <a:xfrm>
            <a:off x="1040412" y="2768839"/>
            <a:ext cx="875400" cy="310800"/>
          </a:xfrm>
          <a:prstGeom prst="rect">
            <a:avLst/>
          </a:prstGeom>
          <a:noFill/>
        </p:spPr>
        <p:txBody>
          <a:bodyPr anchorCtr="0" anchor="t" bIns="34275" lIns="68575" spcFirstLastPara="1" rIns="68575" wrap="square" tIns="34275">
            <a:noAutofit/>
          </a:bodyPr>
          <a:lstStyle/>
          <a:p>
            <a:pPr indent="0" lvl="0" marL="0" rtl="0" algn="ctr">
              <a:spcBef>
                <a:spcPts val="800"/>
              </a:spcBef>
              <a:spcAft>
                <a:spcPts val="0"/>
              </a:spcAft>
              <a:buNone/>
            </a:pPr>
            <a:r>
              <a:rPr lang="en" sz="1000"/>
              <a:t>Collection</a:t>
            </a:r>
            <a:endParaRPr sz="1000">
              <a:latin typeface="Nunito"/>
              <a:ea typeface="Nunito"/>
              <a:cs typeface="Nunito"/>
              <a:sym typeface="Nunito"/>
            </a:endParaRPr>
          </a:p>
        </p:txBody>
      </p:sp>
      <p:sp>
        <p:nvSpPr>
          <p:cNvPr id="262" name="Google Shape;262;p28"/>
          <p:cNvSpPr txBox="1"/>
          <p:nvPr>
            <p:ph idx="4294967295" type="body"/>
          </p:nvPr>
        </p:nvSpPr>
        <p:spPr>
          <a:xfrm>
            <a:off x="2502279" y="2780190"/>
            <a:ext cx="4626000" cy="310800"/>
          </a:xfrm>
          <a:prstGeom prst="rect">
            <a:avLst/>
          </a:prstGeom>
          <a:noFill/>
        </p:spPr>
        <p:txBody>
          <a:bodyPr anchorCtr="0" anchor="t" bIns="34275" lIns="68575" spcFirstLastPara="1" rIns="68575" wrap="square" tIns="34275">
            <a:noAutofit/>
          </a:bodyPr>
          <a:lstStyle/>
          <a:p>
            <a:pPr indent="0" lvl="0" marL="0" rtl="0" algn="l">
              <a:spcBef>
                <a:spcPts val="800"/>
              </a:spcBef>
              <a:spcAft>
                <a:spcPts val="0"/>
              </a:spcAft>
              <a:buNone/>
            </a:pPr>
            <a:r>
              <a:rPr lang="en" sz="900">
                <a:latin typeface="Nunito"/>
                <a:ea typeface="Nunito"/>
                <a:cs typeface="Nunito"/>
                <a:sym typeface="Nunito"/>
              </a:rPr>
              <a:t>The customer </a:t>
            </a:r>
            <a:r>
              <a:rPr lang="en" sz="900"/>
              <a:t>collects their</a:t>
            </a:r>
            <a:r>
              <a:rPr lang="en" sz="900">
                <a:latin typeface="Nunito"/>
                <a:ea typeface="Nunito"/>
                <a:cs typeface="Nunito"/>
                <a:sym typeface="Nunito"/>
              </a:rPr>
              <a:t> KOKO product </a:t>
            </a:r>
            <a:endParaRPr sz="9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p:nvPr/>
        </p:nvSpPr>
        <p:spPr>
          <a:xfrm>
            <a:off x="5282605" y="2011399"/>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Fuel User</a:t>
            </a:r>
            <a:endParaRPr>
              <a:latin typeface="Nunito"/>
              <a:ea typeface="Nunito"/>
              <a:cs typeface="Nunito"/>
              <a:sym typeface="Nunito"/>
            </a:endParaRPr>
          </a:p>
        </p:txBody>
      </p:sp>
      <p:sp>
        <p:nvSpPr>
          <p:cNvPr id="268" name="Google Shape;268;p2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Customer Concepts &amp; Overlaps</a:t>
            </a:r>
            <a:endParaRPr/>
          </a:p>
        </p:txBody>
      </p:sp>
      <p:sp>
        <p:nvSpPr>
          <p:cNvPr id="269" name="Google Shape;269;p29"/>
          <p:cNvSpPr/>
          <p:nvPr/>
        </p:nvSpPr>
        <p:spPr>
          <a:xfrm>
            <a:off x="4503282" y="858052"/>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Cooker User</a:t>
            </a:r>
            <a:endParaRPr>
              <a:latin typeface="Nunito"/>
              <a:ea typeface="Nunito"/>
              <a:cs typeface="Nunito"/>
              <a:sym typeface="Nunito"/>
            </a:endParaRPr>
          </a:p>
        </p:txBody>
      </p:sp>
      <p:sp>
        <p:nvSpPr>
          <p:cNvPr id="270" name="Google Shape;270;p29"/>
          <p:cNvSpPr/>
          <p:nvPr/>
        </p:nvSpPr>
        <p:spPr>
          <a:xfrm>
            <a:off x="5913045" y="858052"/>
            <a:ext cx="1700100" cy="1700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Cooker </a:t>
            </a:r>
            <a:r>
              <a:rPr lang="en">
                <a:latin typeface="Nunito"/>
                <a:ea typeface="Nunito"/>
                <a:cs typeface="Nunito"/>
                <a:sym typeface="Nunito"/>
              </a:rPr>
              <a:t>Buyer</a:t>
            </a:r>
            <a:endParaRPr>
              <a:latin typeface="Nunito"/>
              <a:ea typeface="Nunito"/>
              <a:cs typeface="Nunito"/>
              <a:sym typeface="Nunito"/>
            </a:endParaRPr>
          </a:p>
        </p:txBody>
      </p:sp>
      <p:sp>
        <p:nvSpPr>
          <p:cNvPr id="271" name="Google Shape;271;p29"/>
          <p:cNvSpPr/>
          <p:nvPr/>
        </p:nvSpPr>
        <p:spPr>
          <a:xfrm>
            <a:off x="4401850" y="2248934"/>
            <a:ext cx="1131900" cy="113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Cooker </a:t>
            </a:r>
            <a:r>
              <a:rPr lang="en">
                <a:latin typeface="Nunito"/>
                <a:ea typeface="Nunito"/>
                <a:cs typeface="Nunito"/>
                <a:sym typeface="Nunito"/>
              </a:rPr>
              <a:t>Gifted</a:t>
            </a:r>
            <a:endParaRPr>
              <a:latin typeface="Nunito"/>
              <a:ea typeface="Nunito"/>
              <a:cs typeface="Nunito"/>
              <a:sym typeface="Nunito"/>
            </a:endParaRPr>
          </a:p>
        </p:txBody>
      </p:sp>
      <p:sp>
        <p:nvSpPr>
          <p:cNvPr id="272" name="Google Shape;272;p29"/>
          <p:cNvSpPr/>
          <p:nvPr/>
        </p:nvSpPr>
        <p:spPr>
          <a:xfrm>
            <a:off x="7354447" y="1713048"/>
            <a:ext cx="1131900" cy="1131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Cooker </a:t>
            </a:r>
            <a:r>
              <a:rPr lang="en">
                <a:latin typeface="Nunito"/>
                <a:ea typeface="Nunito"/>
                <a:cs typeface="Nunito"/>
                <a:sym typeface="Nunito"/>
              </a:rPr>
              <a:t>Gifter</a:t>
            </a:r>
            <a:endParaRPr>
              <a:latin typeface="Nunito"/>
              <a:ea typeface="Nunito"/>
              <a:cs typeface="Nunito"/>
              <a:sym typeface="Nunito"/>
            </a:endParaRPr>
          </a:p>
        </p:txBody>
      </p:sp>
      <p:sp>
        <p:nvSpPr>
          <p:cNvPr id="273" name="Google Shape;273;p29"/>
          <p:cNvSpPr txBox="1"/>
          <p:nvPr/>
        </p:nvSpPr>
        <p:spPr>
          <a:xfrm>
            <a:off x="6666300" y="3626950"/>
            <a:ext cx="2477700" cy="11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SemiBold"/>
                <a:ea typeface="Nunito SemiBold"/>
                <a:cs typeface="Nunito SemiBold"/>
                <a:sym typeface="Nunito SemiBold"/>
              </a:rPr>
              <a:t>All these concepts of a customer could be applicable to:</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Individual/solo users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Household users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latin typeface="Nunito SemiBold"/>
                <a:ea typeface="Nunito SemiBold"/>
                <a:cs typeface="Nunito SemiBold"/>
                <a:sym typeface="Nunito SemiBold"/>
              </a:rPr>
              <a:t>Agents</a:t>
            </a:r>
            <a:endParaRPr sz="1200">
              <a:latin typeface="Nunito SemiBold"/>
              <a:ea typeface="Nunito SemiBold"/>
              <a:cs typeface="Nunito SemiBold"/>
              <a:sym typeface="Nunito SemiBold"/>
            </a:endParaRPr>
          </a:p>
        </p:txBody>
      </p:sp>
      <p:sp>
        <p:nvSpPr>
          <p:cNvPr id="274" name="Google Shape;274;p29"/>
          <p:cNvSpPr txBox="1"/>
          <p:nvPr>
            <p:ph idx="1" type="subTitle"/>
          </p:nvPr>
        </p:nvSpPr>
        <p:spPr>
          <a:xfrm>
            <a:off x="222100" y="916850"/>
            <a:ext cx="3889800" cy="3727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These are concepts on the type of customer/persona exists:</a:t>
            </a:r>
            <a:endParaRPr sz="1300"/>
          </a:p>
          <a:p>
            <a:pPr indent="0" lvl="0" marL="0" rtl="0" algn="l">
              <a:spcBef>
                <a:spcPts val="800"/>
              </a:spcBef>
              <a:spcAft>
                <a:spcPts val="0"/>
              </a:spcAft>
              <a:buNone/>
            </a:pPr>
            <a:r>
              <a:rPr lang="en" sz="1300"/>
              <a:t>Factors to consider within customer concepts:</a:t>
            </a:r>
            <a:endParaRPr sz="1300"/>
          </a:p>
          <a:p>
            <a:pPr indent="-311150" lvl="0" marL="457200" rtl="0" algn="l">
              <a:spcBef>
                <a:spcPts val="800"/>
              </a:spcBef>
              <a:spcAft>
                <a:spcPts val="0"/>
              </a:spcAft>
              <a:buSzPts val="1300"/>
              <a:buAutoNum type="arabicPeriod"/>
            </a:pPr>
            <a:r>
              <a:rPr lang="en" sz="1300"/>
              <a:t>Customers could play multiple roles with regards to a cooker, eg. gifting, owning multiple cookers, etc.</a:t>
            </a:r>
            <a:endParaRPr sz="1300"/>
          </a:p>
          <a:p>
            <a:pPr indent="-311150" lvl="0" marL="457200" rtl="0" algn="l">
              <a:spcBef>
                <a:spcPts val="0"/>
              </a:spcBef>
              <a:spcAft>
                <a:spcPts val="0"/>
              </a:spcAft>
              <a:buSzPts val="1300"/>
              <a:buAutoNum type="arabicPeriod"/>
            </a:pPr>
            <a:r>
              <a:rPr lang="en" sz="1300"/>
              <a:t>Customers could also be using the cookers with other individuals that we do not have visibility to, eg. households using the same cooker.</a:t>
            </a:r>
            <a:endParaRPr sz="1300"/>
          </a:p>
          <a:p>
            <a:pPr indent="0" lvl="0" marL="0" rtl="0" algn="l">
              <a:spcBef>
                <a:spcPts val="800"/>
              </a:spcBef>
              <a:spcAft>
                <a:spcPts val="0"/>
              </a:spcAft>
              <a:buNone/>
            </a:pPr>
            <a:r>
              <a:rPr lang="en" sz="1300"/>
              <a:t>More information on customer concepts are on this </a:t>
            </a:r>
            <a:r>
              <a:rPr lang="en" sz="1300" u="sng">
                <a:solidFill>
                  <a:schemeClr val="hlink"/>
                </a:solidFill>
                <a:hlinkClick r:id="rId3"/>
              </a:rPr>
              <a:t>spreadsheet:</a:t>
            </a:r>
            <a:r>
              <a:rPr lang="en" sz="1300"/>
              <a:t> </a:t>
            </a:r>
            <a:endParaRPr sz="1400"/>
          </a:p>
          <a:p>
            <a:pPr indent="0" lvl="0" marL="0" rtl="0" algn="l">
              <a:spcBef>
                <a:spcPts val="800"/>
              </a:spcBef>
              <a:spcAft>
                <a:spcPts val="0"/>
              </a:spcAft>
              <a:buNone/>
            </a:pPr>
            <a:r>
              <a:t/>
            </a:r>
            <a:endParaRPr sz="1300"/>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